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윤고딕" charset="1" panose="020B0503000000000000"/>
      <p:regular r:id="rId33"/>
    </p:embeddedFont>
    <p:embeddedFont>
      <p:font typeface="윤고딕 Light" charset="1" panose="020B0503000000000000"/>
      <p:regular r:id="rId34"/>
    </p:embeddedFont>
    <p:embeddedFont>
      <p:font typeface="TDTD한강고딕" charset="1" panose="02000503000000000000"/>
      <p:regular r:id="rId35"/>
    </p:embeddedFont>
    <p:embeddedFont>
      <p:font typeface="Inter Light" charset="1" panose="02000503000000020004"/>
      <p:regular r:id="rId36"/>
    </p:embeddedFont>
    <p:embeddedFont>
      <p:font typeface="윤고딕 Medium" charset="1" panose="020B0603000000000000"/>
      <p:regular r:id="rId37"/>
    </p:embeddedFont>
    <p:embeddedFont>
      <p:font typeface="윤고딕 Thin" charset="1" panose="020B0303000000000000"/>
      <p:regular r:id="rId38"/>
    </p:embeddedFont>
    <p:embeddedFont>
      <p:font typeface="Cy Grotesk Grand Bold" charset="1" panose="00000807000000000000"/>
      <p:regular r:id="rId39"/>
    </p:embeddedFont>
    <p:embeddedFont>
      <p:font typeface="Tlab 돋움 레귤러 Bold" charset="1" panose="02060800000000000000"/>
      <p:regular r:id="rId40"/>
    </p:embeddedFont>
    <p:embeddedFont>
      <p:font typeface="윤고딕 Semi-Bold" charset="1" panose="020B0603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500373" y="8743366"/>
            <a:ext cx="191480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500373" y="9721443"/>
            <a:ext cx="191480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07487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98822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8822" y="9107487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836795" y="761016"/>
            <a:ext cx="6577668" cy="627911"/>
            <a:chOff x="0" y="0"/>
            <a:chExt cx="1732390" cy="1653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2390" cy="165376"/>
            </a:xfrm>
            <a:custGeom>
              <a:avLst/>
              <a:gdLst/>
              <a:ahLst/>
              <a:cxnLst/>
              <a:rect r="r" b="b" t="t" l="l"/>
              <a:pathLst>
                <a:path h="165376" w="1732390">
                  <a:moveTo>
                    <a:pt x="60027" y="0"/>
                  </a:moveTo>
                  <a:lnTo>
                    <a:pt x="1672363" y="0"/>
                  </a:lnTo>
                  <a:cubicBezTo>
                    <a:pt x="1688283" y="0"/>
                    <a:pt x="1703551" y="6324"/>
                    <a:pt x="1714808" y="17582"/>
                  </a:cubicBezTo>
                  <a:cubicBezTo>
                    <a:pt x="1726066" y="28839"/>
                    <a:pt x="1732390" y="44107"/>
                    <a:pt x="1732390" y="60027"/>
                  </a:cubicBezTo>
                  <a:lnTo>
                    <a:pt x="1732390" y="105349"/>
                  </a:lnTo>
                  <a:cubicBezTo>
                    <a:pt x="1732390" y="138501"/>
                    <a:pt x="1705515" y="165376"/>
                    <a:pt x="1672363" y="165376"/>
                  </a:cubicBezTo>
                  <a:lnTo>
                    <a:pt x="60027" y="165376"/>
                  </a:lnTo>
                  <a:cubicBezTo>
                    <a:pt x="44107" y="165376"/>
                    <a:pt x="28839" y="159051"/>
                    <a:pt x="17582" y="147794"/>
                  </a:cubicBezTo>
                  <a:cubicBezTo>
                    <a:pt x="6324" y="136537"/>
                    <a:pt x="0" y="121269"/>
                    <a:pt x="0" y="105349"/>
                  </a:cubicBezTo>
                  <a:lnTo>
                    <a:pt x="0" y="60027"/>
                  </a:lnTo>
                  <a:cubicBezTo>
                    <a:pt x="0" y="44107"/>
                    <a:pt x="6324" y="28839"/>
                    <a:pt x="17582" y="17582"/>
                  </a:cubicBezTo>
                  <a:cubicBezTo>
                    <a:pt x="28839" y="6324"/>
                    <a:pt x="44107" y="0"/>
                    <a:pt x="600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732390" cy="193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93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ITWILL_빅데이터 전문가 양성 과정 49기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300026" y="4480398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87713" y="4487190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462493" y="8910054"/>
            <a:ext cx="7363014" cy="627911"/>
            <a:chOff x="0" y="0"/>
            <a:chExt cx="1939230" cy="1653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9230" cy="165376"/>
            </a:xfrm>
            <a:custGeom>
              <a:avLst/>
              <a:gdLst/>
              <a:ahLst/>
              <a:cxnLst/>
              <a:rect r="r" b="b" t="t" l="l"/>
              <a:pathLst>
                <a:path h="165376" w="1939230">
                  <a:moveTo>
                    <a:pt x="53625" y="0"/>
                  </a:moveTo>
                  <a:lnTo>
                    <a:pt x="1885605" y="0"/>
                  </a:lnTo>
                  <a:cubicBezTo>
                    <a:pt x="1915221" y="0"/>
                    <a:pt x="1939230" y="24009"/>
                    <a:pt x="1939230" y="53625"/>
                  </a:cubicBezTo>
                  <a:lnTo>
                    <a:pt x="1939230" y="111751"/>
                  </a:lnTo>
                  <a:cubicBezTo>
                    <a:pt x="1939230" y="141367"/>
                    <a:pt x="1915221" y="165376"/>
                    <a:pt x="1885605" y="165376"/>
                  </a:cubicBezTo>
                  <a:lnTo>
                    <a:pt x="53625" y="165376"/>
                  </a:lnTo>
                  <a:cubicBezTo>
                    <a:pt x="24009" y="165376"/>
                    <a:pt x="0" y="141367"/>
                    <a:pt x="0" y="111751"/>
                  </a:cubicBezTo>
                  <a:lnTo>
                    <a:pt x="0" y="53625"/>
                  </a:lnTo>
                  <a:cubicBezTo>
                    <a:pt x="0" y="24009"/>
                    <a:pt x="24009" y="0"/>
                    <a:pt x="536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939230" cy="193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93">
                  <a:solidFill>
                    <a:srgbClr val="000000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김세연 | 박진서 | 조우현 | 조효현 | 최현준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29479" y="8895925"/>
            <a:ext cx="3413914" cy="627911"/>
            <a:chOff x="0" y="0"/>
            <a:chExt cx="899138" cy="1653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9138" cy="165376"/>
            </a:xfrm>
            <a:custGeom>
              <a:avLst/>
              <a:gdLst/>
              <a:ahLst/>
              <a:cxnLst/>
              <a:rect r="r" b="b" t="t" l="l"/>
              <a:pathLst>
                <a:path h="165376" w="899138">
                  <a:moveTo>
                    <a:pt x="82688" y="0"/>
                  </a:moveTo>
                  <a:lnTo>
                    <a:pt x="816450" y="0"/>
                  </a:lnTo>
                  <a:cubicBezTo>
                    <a:pt x="838380" y="0"/>
                    <a:pt x="859412" y="8712"/>
                    <a:pt x="874919" y="24219"/>
                  </a:cubicBezTo>
                  <a:cubicBezTo>
                    <a:pt x="890426" y="39726"/>
                    <a:pt x="899138" y="60758"/>
                    <a:pt x="899138" y="82688"/>
                  </a:cubicBezTo>
                  <a:lnTo>
                    <a:pt x="899138" y="82688"/>
                  </a:lnTo>
                  <a:cubicBezTo>
                    <a:pt x="899138" y="128355"/>
                    <a:pt x="862117" y="165376"/>
                    <a:pt x="816450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99138" cy="193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93">
                  <a:solidFill>
                    <a:srgbClr val="000000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5조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058761" y="4225925"/>
            <a:ext cx="12170477" cy="1510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spc="197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국내 멜론차트 진입곡의 시대별</a:t>
            </a:r>
          </a:p>
          <a:p>
            <a:pPr algn="ctr">
              <a:lnSpc>
                <a:spcPts val="6020"/>
              </a:lnSpc>
            </a:pPr>
            <a:r>
              <a:rPr lang="en-US" sz="4300" spc="197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특징 분석 및 차트진입 예측 모델 개발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244607" y="8895925"/>
            <a:ext cx="3437044" cy="627911"/>
            <a:chOff x="0" y="0"/>
            <a:chExt cx="905230" cy="1653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5230" cy="165376"/>
            </a:xfrm>
            <a:custGeom>
              <a:avLst/>
              <a:gdLst/>
              <a:ahLst/>
              <a:cxnLst/>
              <a:rect r="r" b="b" t="t" l="l"/>
              <a:pathLst>
                <a:path h="165376" w="905230">
                  <a:moveTo>
                    <a:pt x="82688" y="0"/>
                  </a:moveTo>
                  <a:lnTo>
                    <a:pt x="822542" y="0"/>
                  </a:lnTo>
                  <a:cubicBezTo>
                    <a:pt x="868209" y="0"/>
                    <a:pt x="905230" y="37021"/>
                    <a:pt x="905230" y="82688"/>
                  </a:cubicBezTo>
                  <a:lnTo>
                    <a:pt x="905230" y="82688"/>
                  </a:lnTo>
                  <a:cubicBezTo>
                    <a:pt x="905230" y="104618"/>
                    <a:pt x="896518" y="125650"/>
                    <a:pt x="881011" y="141157"/>
                  </a:cubicBezTo>
                  <a:cubicBezTo>
                    <a:pt x="865504" y="156664"/>
                    <a:pt x="844472" y="165376"/>
                    <a:pt x="822542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905230" cy="193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93">
                  <a:solidFill>
                    <a:srgbClr val="000000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2025.06.16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3209" y="2597183"/>
            <a:ext cx="8630791" cy="6073919"/>
          </a:xfrm>
          <a:custGeom>
            <a:avLst/>
            <a:gdLst/>
            <a:ahLst/>
            <a:cxnLst/>
            <a:rect r="r" b="b" t="t" l="l"/>
            <a:pathLst>
              <a:path h="6073919" w="8630791">
                <a:moveTo>
                  <a:pt x="0" y="0"/>
                </a:moveTo>
                <a:lnTo>
                  <a:pt x="8630791" y="0"/>
                </a:lnTo>
                <a:lnTo>
                  <a:pt x="8630791" y="6073919"/>
                </a:lnTo>
                <a:lnTo>
                  <a:pt x="0" y="6073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38437" y="1876306"/>
            <a:ext cx="4663922" cy="2634707"/>
          </a:xfrm>
          <a:custGeom>
            <a:avLst/>
            <a:gdLst/>
            <a:ahLst/>
            <a:cxnLst/>
            <a:rect r="r" b="b" t="t" l="l"/>
            <a:pathLst>
              <a:path h="2634707" w="4663922">
                <a:moveTo>
                  <a:pt x="0" y="0"/>
                </a:moveTo>
                <a:lnTo>
                  <a:pt x="4663922" y="0"/>
                </a:lnTo>
                <a:lnTo>
                  <a:pt x="4663922" y="2634707"/>
                </a:lnTo>
                <a:lnTo>
                  <a:pt x="0" y="263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545454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938437" y="4831902"/>
            <a:ext cx="5037783" cy="4624134"/>
          </a:xfrm>
          <a:custGeom>
            <a:avLst/>
            <a:gdLst/>
            <a:ahLst/>
            <a:cxnLst/>
            <a:rect r="r" b="b" t="t" l="l"/>
            <a:pathLst>
              <a:path h="4624134" w="5037783">
                <a:moveTo>
                  <a:pt x="0" y="0"/>
                </a:moveTo>
                <a:lnTo>
                  <a:pt x="5037782" y="0"/>
                </a:lnTo>
                <a:lnTo>
                  <a:pt x="5037782" y="4624134"/>
                </a:lnTo>
                <a:lnTo>
                  <a:pt x="0" y="4624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6805"/>
            </a:stretch>
          </a:blipFill>
          <a:ln w="38100" cap="sq">
            <a:solidFill>
              <a:srgbClr val="545454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9320558" y="1876306"/>
            <a:ext cx="7938742" cy="3591613"/>
            <a:chOff x="0" y="0"/>
            <a:chExt cx="10584990" cy="47888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84990" cy="4788817"/>
            </a:xfrm>
            <a:custGeom>
              <a:avLst/>
              <a:gdLst/>
              <a:ahLst/>
              <a:cxnLst/>
              <a:rect r="r" b="b" t="t" l="l"/>
              <a:pathLst>
                <a:path h="4788817" w="10584990">
                  <a:moveTo>
                    <a:pt x="0" y="0"/>
                  </a:moveTo>
                  <a:lnTo>
                    <a:pt x="10584990" y="0"/>
                  </a:lnTo>
                  <a:lnTo>
                    <a:pt x="10584990" y="4788817"/>
                  </a:lnTo>
                  <a:lnTo>
                    <a:pt x="0" y="4788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58959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4383333" y="3909466"/>
              <a:ext cx="4060092" cy="769533"/>
              <a:chOff x="0" y="0"/>
              <a:chExt cx="796697" cy="15100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96697" cy="151003"/>
              </a:xfrm>
              <a:custGeom>
                <a:avLst/>
                <a:gdLst/>
                <a:ahLst/>
                <a:cxnLst/>
                <a:rect r="r" b="b" t="t" l="l"/>
                <a:pathLst>
                  <a:path h="151003" w="796697">
                    <a:moveTo>
                      <a:pt x="25424" y="0"/>
                    </a:moveTo>
                    <a:lnTo>
                      <a:pt x="771272" y="0"/>
                    </a:lnTo>
                    <a:cubicBezTo>
                      <a:pt x="785314" y="0"/>
                      <a:pt x="796697" y="11383"/>
                      <a:pt x="796697" y="25424"/>
                    </a:cubicBezTo>
                    <a:lnTo>
                      <a:pt x="796697" y="125578"/>
                    </a:lnTo>
                    <a:cubicBezTo>
                      <a:pt x="796697" y="139620"/>
                      <a:pt x="785314" y="151003"/>
                      <a:pt x="771272" y="151003"/>
                    </a:cubicBezTo>
                    <a:lnTo>
                      <a:pt x="25424" y="151003"/>
                    </a:lnTo>
                    <a:cubicBezTo>
                      <a:pt x="11383" y="151003"/>
                      <a:pt x="0" y="139620"/>
                      <a:pt x="0" y="125578"/>
                    </a:cubicBezTo>
                    <a:lnTo>
                      <a:pt x="0" y="25424"/>
                    </a:lnTo>
                    <a:cubicBezTo>
                      <a:pt x="0" y="11383"/>
                      <a:pt x="11383" y="0"/>
                      <a:pt x="254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BD59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796697" cy="170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13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0038923" y="5467919"/>
            <a:ext cx="7591579" cy="4540099"/>
          </a:xfrm>
          <a:custGeom>
            <a:avLst/>
            <a:gdLst/>
            <a:ahLst/>
            <a:cxnLst/>
            <a:rect r="r" b="b" t="t" l="l"/>
            <a:pathLst>
              <a:path h="4540099" w="7591579">
                <a:moveTo>
                  <a:pt x="0" y="0"/>
                </a:moveTo>
                <a:lnTo>
                  <a:pt x="7591579" y="0"/>
                </a:lnTo>
                <a:lnTo>
                  <a:pt x="7591579" y="4540098"/>
                </a:lnTo>
                <a:lnTo>
                  <a:pt x="0" y="4540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21" t="0" r="-1321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4274651">
            <a:off x="9296557" y="5566036"/>
            <a:ext cx="695267" cy="1298832"/>
          </a:xfrm>
          <a:custGeom>
            <a:avLst/>
            <a:gdLst/>
            <a:ahLst/>
            <a:cxnLst/>
            <a:rect r="r" b="b" t="t" l="l"/>
            <a:pathLst>
              <a:path h="1298832" w="695267">
                <a:moveTo>
                  <a:pt x="0" y="0"/>
                </a:moveTo>
                <a:lnTo>
                  <a:pt x="695267" y="0"/>
                </a:lnTo>
                <a:lnTo>
                  <a:pt x="695267" y="1298832"/>
                </a:lnTo>
                <a:lnTo>
                  <a:pt x="0" y="12988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데이터 수집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78241" y="8091960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6913" y="3689853"/>
            <a:ext cx="11277866" cy="5568447"/>
          </a:xfrm>
          <a:custGeom>
            <a:avLst/>
            <a:gdLst/>
            <a:ahLst/>
            <a:cxnLst/>
            <a:rect r="r" b="b" t="t" l="l"/>
            <a:pathLst>
              <a:path h="5568447" w="11277866">
                <a:moveTo>
                  <a:pt x="0" y="0"/>
                </a:moveTo>
                <a:lnTo>
                  <a:pt x="11277866" y="0"/>
                </a:lnTo>
                <a:lnTo>
                  <a:pt x="11277866" y="5568447"/>
                </a:lnTo>
                <a:lnTo>
                  <a:pt x="0" y="5568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4779" y="2170732"/>
            <a:ext cx="5247624" cy="1493555"/>
          </a:xfrm>
          <a:custGeom>
            <a:avLst/>
            <a:gdLst/>
            <a:ahLst/>
            <a:cxnLst/>
            <a:rect r="r" b="b" t="t" l="l"/>
            <a:pathLst>
              <a:path h="1493555" w="5247624">
                <a:moveTo>
                  <a:pt x="0" y="0"/>
                </a:moveTo>
                <a:lnTo>
                  <a:pt x="5247625" y="0"/>
                </a:lnTo>
                <a:lnTo>
                  <a:pt x="5247625" y="1493555"/>
                </a:lnTo>
                <a:lnTo>
                  <a:pt x="0" y="149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50119" y="2072823"/>
            <a:ext cx="5395880" cy="46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21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Tunebat 오디오 피처 데이터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50119" y="2654655"/>
            <a:ext cx="1873108" cy="46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21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 크롤링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324" y="2018332"/>
            <a:ext cx="1907654" cy="52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335" indent="-265167" lvl="1">
              <a:lnSpc>
                <a:spcPts val="4446"/>
              </a:lnSpc>
              <a:buFont typeface="Arial"/>
              <a:buChar char="•"/>
            </a:pPr>
            <a:r>
              <a:rPr lang="en-US" sz="2456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수집 대상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6324" y="2600164"/>
            <a:ext cx="1907654" cy="52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335" indent="-265167" lvl="1">
              <a:lnSpc>
                <a:spcPts val="4446"/>
              </a:lnSpc>
              <a:buFont typeface="Arial"/>
              <a:buChar char="•"/>
            </a:pPr>
            <a:r>
              <a:rPr lang="en-US" sz="2456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수집 방법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49616" y="3632703"/>
            <a:ext cx="5309684" cy="369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21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객관적 오디어 피처 데이터 제공 사이트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1999" spc="19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✅ SPOTIFY API 활용</a:t>
            </a:r>
          </a:p>
          <a:p>
            <a:pPr algn="l">
              <a:lnSpc>
                <a:spcPts val="2999"/>
              </a:lnSpc>
            </a:pPr>
            <a:r>
              <a:rPr lang="en-US" sz="1999" spc="193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7천만 곡 이상의 KEY, BPM, ENERGY 등 </a:t>
            </a:r>
          </a:p>
          <a:p>
            <a:pPr algn="l">
              <a:lnSpc>
                <a:spcPts val="2999"/>
              </a:lnSpc>
            </a:pPr>
            <a:r>
              <a:rPr lang="en-US" sz="1999" spc="193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오디오 피처 데이터 수집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1999" spc="19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✅ *ESSENTIA.JS 기반 </a:t>
            </a:r>
          </a:p>
          <a:p>
            <a:pPr algn="l">
              <a:lnSpc>
                <a:spcPts val="2999"/>
              </a:lnSpc>
            </a:pPr>
            <a:r>
              <a:rPr lang="en-US" sz="1999" spc="19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브라우저 내 분석 시스템 병행</a:t>
            </a:r>
          </a:p>
          <a:p>
            <a:pPr algn="l">
              <a:lnSpc>
                <a:spcPts val="2700"/>
              </a:lnSpc>
            </a:pPr>
            <a:r>
              <a:rPr lang="en-US" sz="1800" spc="174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</a:t>
            </a:r>
            <a:r>
              <a:rPr lang="en-US" sz="1800" spc="174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(*바르셀로나 음향·음악 AI 기술 연구소에서 </a:t>
            </a:r>
          </a:p>
          <a:p>
            <a:pPr algn="l">
              <a:lnSpc>
                <a:spcPts val="2700"/>
              </a:lnSpc>
            </a:pPr>
            <a:r>
              <a:rPr lang="en-US" sz="1800" spc="174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개발한 오픈소스 오디오 분석 라이브러리)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데이터 수집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429" y="1876306"/>
            <a:ext cx="6632835" cy="5801688"/>
          </a:xfrm>
          <a:custGeom>
            <a:avLst/>
            <a:gdLst/>
            <a:ahLst/>
            <a:cxnLst/>
            <a:rect r="r" b="b" t="t" l="l"/>
            <a:pathLst>
              <a:path h="5801688" w="6632835">
                <a:moveTo>
                  <a:pt x="0" y="0"/>
                </a:moveTo>
                <a:lnTo>
                  <a:pt x="6632835" y="0"/>
                </a:lnTo>
                <a:lnTo>
                  <a:pt x="6632835" y="5801687"/>
                </a:lnTo>
                <a:lnTo>
                  <a:pt x="0" y="5801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3376" b="-775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2116" y="1876306"/>
            <a:ext cx="9709455" cy="5801688"/>
          </a:xfrm>
          <a:custGeom>
            <a:avLst/>
            <a:gdLst/>
            <a:ahLst/>
            <a:cxnLst/>
            <a:rect r="r" b="b" t="t" l="l"/>
            <a:pathLst>
              <a:path h="5801688" w="9709455">
                <a:moveTo>
                  <a:pt x="0" y="0"/>
                </a:moveTo>
                <a:lnTo>
                  <a:pt x="9709455" y="0"/>
                </a:lnTo>
                <a:lnTo>
                  <a:pt x="9709455" y="5801687"/>
                </a:lnTo>
                <a:lnTo>
                  <a:pt x="0" y="5801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808" r="-3147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347171" y="7887543"/>
          <a:ext cx="11574608" cy="2113107"/>
        </p:xfrm>
        <a:graphic>
          <a:graphicData uri="http://schemas.openxmlformats.org/drawingml/2006/table">
            <a:tbl>
              <a:tblPr/>
              <a:tblGrid>
                <a:gridCol w="1250279"/>
                <a:gridCol w="2116122"/>
                <a:gridCol w="1859841"/>
                <a:gridCol w="2116122"/>
                <a:gridCol w="2116122"/>
                <a:gridCol w="2116122"/>
              </a:tblGrid>
              <a:tr h="8662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key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곡의 조성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Camelot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곡의 분위기 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BPM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곡의 빠르기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12468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Energy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활력/에너지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Danceability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춤추기에 </a:t>
                      </a:r>
                      <a:endParaRPr lang="en-US" sz="1100"/>
                    </a:p>
                    <a:p>
                      <a:pPr algn="ctr">
                        <a:lnSpc>
                          <a:spcPts val="226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적합한 정도 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2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Acousticness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자연적 음향에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가까운 척도 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</a:tbl>
          </a:graphicData>
        </a:graphic>
      </p:graphicFrame>
      <p:sp>
        <p:nvSpPr>
          <p:cNvPr name="AutoShape 5" id="5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데이터 수집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6324" y="1942981"/>
            <a:ext cx="7507472" cy="5440295"/>
          </a:xfrm>
          <a:custGeom>
            <a:avLst/>
            <a:gdLst/>
            <a:ahLst/>
            <a:cxnLst/>
            <a:rect r="r" b="b" t="t" l="l"/>
            <a:pathLst>
              <a:path h="5440295" w="7507472">
                <a:moveTo>
                  <a:pt x="0" y="0"/>
                </a:moveTo>
                <a:lnTo>
                  <a:pt x="7507472" y="0"/>
                </a:lnTo>
                <a:lnTo>
                  <a:pt x="7507472" y="5440295"/>
                </a:lnTo>
                <a:lnTo>
                  <a:pt x="0" y="544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526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73796" y="1942981"/>
            <a:ext cx="6984951" cy="7736096"/>
          </a:xfrm>
          <a:custGeom>
            <a:avLst/>
            <a:gdLst/>
            <a:ahLst/>
            <a:cxnLst/>
            <a:rect r="r" b="b" t="t" l="l"/>
            <a:pathLst>
              <a:path h="7736096" w="6984951">
                <a:moveTo>
                  <a:pt x="0" y="0"/>
                </a:moveTo>
                <a:lnTo>
                  <a:pt x="6984951" y="0"/>
                </a:lnTo>
                <a:lnTo>
                  <a:pt x="6984951" y="7736096"/>
                </a:lnTo>
                <a:lnTo>
                  <a:pt x="0" y="773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291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519664" y="592726"/>
            <a:ext cx="7768336" cy="4520688"/>
          </a:xfrm>
          <a:custGeom>
            <a:avLst/>
            <a:gdLst/>
            <a:ahLst/>
            <a:cxnLst/>
            <a:rect r="r" b="b" t="t" l="l"/>
            <a:pathLst>
              <a:path h="4520688" w="7768336">
                <a:moveTo>
                  <a:pt x="0" y="0"/>
                </a:moveTo>
                <a:lnTo>
                  <a:pt x="7768336" y="0"/>
                </a:lnTo>
                <a:lnTo>
                  <a:pt x="7768336" y="4520687"/>
                </a:lnTo>
                <a:lnTo>
                  <a:pt x="0" y="4520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26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59068" y="5233849"/>
            <a:ext cx="1312170" cy="1154359"/>
          </a:xfrm>
          <a:custGeom>
            <a:avLst/>
            <a:gdLst/>
            <a:ahLst/>
            <a:cxnLst/>
            <a:rect r="r" b="b" t="t" l="l"/>
            <a:pathLst>
              <a:path h="1154359" w="1312170">
                <a:moveTo>
                  <a:pt x="0" y="0"/>
                </a:moveTo>
                <a:lnTo>
                  <a:pt x="1312170" y="0"/>
                </a:lnTo>
                <a:lnTo>
                  <a:pt x="1312170" y="1154359"/>
                </a:lnTo>
                <a:lnTo>
                  <a:pt x="0" y="115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데이터 수집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868" y="7343744"/>
            <a:ext cx="11648168" cy="1677476"/>
          </a:xfrm>
          <a:custGeom>
            <a:avLst/>
            <a:gdLst/>
            <a:ahLst/>
            <a:cxnLst/>
            <a:rect r="r" b="b" t="t" l="l"/>
            <a:pathLst>
              <a:path h="1677476" w="11648168">
                <a:moveTo>
                  <a:pt x="0" y="0"/>
                </a:moveTo>
                <a:lnTo>
                  <a:pt x="11648169" y="0"/>
                </a:lnTo>
                <a:lnTo>
                  <a:pt x="11648169" y="1677476"/>
                </a:lnTo>
                <a:lnTo>
                  <a:pt x="0" y="1677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6733" y="7343744"/>
            <a:ext cx="4687398" cy="1677476"/>
          </a:xfrm>
          <a:custGeom>
            <a:avLst/>
            <a:gdLst/>
            <a:ahLst/>
            <a:cxnLst/>
            <a:rect r="r" b="b" t="t" l="l"/>
            <a:pathLst>
              <a:path h="1677476" w="4687398">
                <a:moveTo>
                  <a:pt x="0" y="0"/>
                </a:moveTo>
                <a:lnTo>
                  <a:pt x="4687399" y="0"/>
                </a:lnTo>
                <a:lnTo>
                  <a:pt x="4687399" y="1677476"/>
                </a:lnTo>
                <a:lnTo>
                  <a:pt x="0" y="167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15" t="0" r="-134987" b="-4746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22465" y="2252181"/>
            <a:ext cx="7411667" cy="1839917"/>
          </a:xfrm>
          <a:custGeom>
            <a:avLst/>
            <a:gdLst/>
            <a:ahLst/>
            <a:cxnLst/>
            <a:rect r="r" b="b" t="t" l="l"/>
            <a:pathLst>
              <a:path h="1839917" w="7411667">
                <a:moveTo>
                  <a:pt x="0" y="0"/>
                </a:moveTo>
                <a:lnTo>
                  <a:pt x="7411667" y="0"/>
                </a:lnTo>
                <a:lnTo>
                  <a:pt x="7411667" y="1839917"/>
                </a:lnTo>
                <a:lnTo>
                  <a:pt x="0" y="1839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814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12505" y="2377416"/>
            <a:ext cx="9444640" cy="1589448"/>
            <a:chOff x="0" y="0"/>
            <a:chExt cx="12592853" cy="21192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2853" cy="1054257"/>
            </a:xfrm>
            <a:custGeom>
              <a:avLst/>
              <a:gdLst/>
              <a:ahLst/>
              <a:cxnLst/>
              <a:rect r="r" b="b" t="t" l="l"/>
              <a:pathLst>
                <a:path h="1054257" w="12592853">
                  <a:moveTo>
                    <a:pt x="0" y="0"/>
                  </a:moveTo>
                  <a:lnTo>
                    <a:pt x="12592853" y="0"/>
                  </a:lnTo>
                  <a:lnTo>
                    <a:pt x="12592853" y="1054257"/>
                  </a:lnTo>
                  <a:lnTo>
                    <a:pt x="0" y="1054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598" t="-24638" r="-1119" b="-34128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30643"/>
              <a:ext cx="12592853" cy="1088621"/>
            </a:xfrm>
            <a:custGeom>
              <a:avLst/>
              <a:gdLst/>
              <a:ahLst/>
              <a:cxnLst/>
              <a:rect r="r" b="b" t="t" l="l"/>
              <a:pathLst>
                <a:path h="1088621" w="12592853">
                  <a:moveTo>
                    <a:pt x="0" y="0"/>
                  </a:moveTo>
                  <a:lnTo>
                    <a:pt x="12592853" y="0"/>
                  </a:lnTo>
                  <a:lnTo>
                    <a:pt x="12592853" y="1088621"/>
                  </a:lnTo>
                  <a:lnTo>
                    <a:pt x="0" y="1088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717" t="-333545" r="0" b="-1767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12505" y="4742907"/>
            <a:ext cx="8331495" cy="1311411"/>
          </a:xfrm>
          <a:custGeom>
            <a:avLst/>
            <a:gdLst/>
            <a:ahLst/>
            <a:cxnLst/>
            <a:rect r="r" b="b" t="t" l="l"/>
            <a:pathLst>
              <a:path h="1311411" w="8331495">
                <a:moveTo>
                  <a:pt x="0" y="0"/>
                </a:moveTo>
                <a:lnTo>
                  <a:pt x="8331495" y="0"/>
                </a:lnTo>
                <a:lnTo>
                  <a:pt x="8331495" y="1311411"/>
                </a:lnTo>
                <a:lnTo>
                  <a:pt x="0" y="1311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88" t="0" r="-30742" b="-5046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2505" y="1714381"/>
            <a:ext cx="10617652" cy="53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1) 멜론 + TUNEBAT 데이터 취합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2505" y="4100978"/>
            <a:ext cx="10617652" cy="53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2) 년도별 데이터 취합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89623" y="9297445"/>
            <a:ext cx="12027504" cy="66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2"/>
              </a:lnSpc>
            </a:pPr>
            <a:r>
              <a:rPr lang="en-US" sz="3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🎵 최종 데이터 : 차트인 2740행(30년) / 차트아웃 400행(3년)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83181" y="7867607"/>
            <a:ext cx="478329" cy="56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5"/>
              </a:lnSpc>
              <a:spcBef>
                <a:spcPct val="0"/>
              </a:spcBef>
            </a:pPr>
            <a:r>
              <a:rPr lang="en-US" sz="3304" spc="32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데이터 수집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12505" y="6014927"/>
            <a:ext cx="8331495" cy="324655"/>
          </a:xfrm>
          <a:custGeom>
            <a:avLst/>
            <a:gdLst/>
            <a:ahLst/>
            <a:cxnLst/>
            <a:rect r="r" b="b" t="t" l="l"/>
            <a:pathLst>
              <a:path h="324655" w="8331495">
                <a:moveTo>
                  <a:pt x="0" y="0"/>
                </a:moveTo>
                <a:lnTo>
                  <a:pt x="8331495" y="0"/>
                </a:lnTo>
                <a:lnTo>
                  <a:pt x="8331495" y="324655"/>
                </a:lnTo>
                <a:lnTo>
                  <a:pt x="0" y="324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88" t="-507779" r="-3074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799422" y="6509014"/>
            <a:ext cx="689157" cy="665298"/>
            <a:chOff x="0" y="0"/>
            <a:chExt cx="784647" cy="7574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84646" cy="757482"/>
            </a:xfrm>
            <a:custGeom>
              <a:avLst/>
              <a:gdLst/>
              <a:ahLst/>
              <a:cxnLst/>
              <a:rect r="r" b="b" t="t" l="l"/>
              <a:pathLst>
                <a:path h="757482" w="784646">
                  <a:moveTo>
                    <a:pt x="392323" y="757482"/>
                  </a:moveTo>
                  <a:lnTo>
                    <a:pt x="0" y="351082"/>
                  </a:lnTo>
                  <a:lnTo>
                    <a:pt x="203200" y="351082"/>
                  </a:lnTo>
                  <a:lnTo>
                    <a:pt x="203200" y="0"/>
                  </a:lnTo>
                  <a:lnTo>
                    <a:pt x="581446" y="0"/>
                  </a:lnTo>
                  <a:lnTo>
                    <a:pt x="581446" y="351082"/>
                  </a:lnTo>
                  <a:lnTo>
                    <a:pt x="784646" y="351082"/>
                  </a:lnTo>
                  <a:lnTo>
                    <a:pt x="392323" y="757482"/>
                  </a:lnTo>
                  <a:close/>
                </a:path>
              </a:pathLst>
            </a:custGeom>
            <a:solidFill>
              <a:srgbClr val="D29FD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203200" y="-38100"/>
              <a:ext cx="378247" cy="69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605948" y="2776714"/>
          <a:ext cx="15076103" cy="4291939"/>
        </p:xfrm>
        <a:graphic>
          <a:graphicData uri="http://schemas.openxmlformats.org/drawingml/2006/table">
            <a:tbl>
              <a:tblPr/>
              <a:tblGrid>
                <a:gridCol w="3769026"/>
                <a:gridCol w="3769026"/>
                <a:gridCol w="3769026"/>
                <a:gridCol w="3769026"/>
              </a:tblGrid>
              <a:tr h="858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artist_song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결측치 제거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bpm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이상치 확인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콤마 제거 후 숫자화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energy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이상치 확인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genre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대표장르 선택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danceability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이상치 확인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camelot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결측치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제거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acousticness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이상치 확인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89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major_minor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camelot 으로부터 조성추출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classes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5년 단위 클래스 분류(0~5)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0" y="8028357"/>
            <a:ext cx="18288000" cy="1587669"/>
            <a:chOff x="0" y="0"/>
            <a:chExt cx="24384000" cy="21168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58902" cy="2116892"/>
            </a:xfrm>
            <a:custGeom>
              <a:avLst/>
              <a:gdLst/>
              <a:ahLst/>
              <a:cxnLst/>
              <a:rect r="r" b="b" t="t" l="l"/>
              <a:pathLst>
                <a:path h="2116892" w="17458902">
                  <a:moveTo>
                    <a:pt x="0" y="0"/>
                  </a:moveTo>
                  <a:lnTo>
                    <a:pt x="17458902" y="0"/>
                  </a:lnTo>
                  <a:lnTo>
                    <a:pt x="17458902" y="2116892"/>
                  </a:lnTo>
                  <a:lnTo>
                    <a:pt x="0" y="211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337586" y="0"/>
              <a:ext cx="7046414" cy="2116892"/>
            </a:xfrm>
            <a:custGeom>
              <a:avLst/>
              <a:gdLst/>
              <a:ahLst/>
              <a:cxnLst/>
              <a:rect r="r" b="b" t="t" l="l"/>
              <a:pathLst>
                <a:path h="2116892" w="7046414">
                  <a:moveTo>
                    <a:pt x="0" y="0"/>
                  </a:moveTo>
                  <a:lnTo>
                    <a:pt x="7046414" y="0"/>
                  </a:lnTo>
                  <a:lnTo>
                    <a:pt x="7046414" y="2116892"/>
                  </a:lnTo>
                  <a:lnTo>
                    <a:pt x="0" y="211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314" r="-3252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69721" y="729472"/>
            <a:ext cx="8411710" cy="6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시각화를 위한 데이터 전처리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324" y="1871841"/>
            <a:ext cx="10617652" cy="53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컬럼 선택 및 전처리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7234414"/>
            <a:ext cx="689157" cy="665298"/>
            <a:chOff x="0" y="0"/>
            <a:chExt cx="784647" cy="7574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4646" cy="757482"/>
            </a:xfrm>
            <a:custGeom>
              <a:avLst/>
              <a:gdLst/>
              <a:ahLst/>
              <a:cxnLst/>
              <a:rect r="r" b="b" t="t" l="l"/>
              <a:pathLst>
                <a:path h="757482" w="784646">
                  <a:moveTo>
                    <a:pt x="392323" y="757482"/>
                  </a:moveTo>
                  <a:lnTo>
                    <a:pt x="0" y="351082"/>
                  </a:lnTo>
                  <a:lnTo>
                    <a:pt x="203200" y="351082"/>
                  </a:lnTo>
                  <a:lnTo>
                    <a:pt x="203200" y="0"/>
                  </a:lnTo>
                  <a:lnTo>
                    <a:pt x="581446" y="0"/>
                  </a:lnTo>
                  <a:lnTo>
                    <a:pt x="581446" y="351082"/>
                  </a:lnTo>
                  <a:lnTo>
                    <a:pt x="784646" y="351082"/>
                  </a:lnTo>
                  <a:lnTo>
                    <a:pt x="392323" y="757482"/>
                  </a:lnTo>
                  <a:close/>
                </a:path>
              </a:pathLst>
            </a:custGeom>
            <a:solidFill>
              <a:srgbClr val="D29FD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-38100"/>
              <a:ext cx="378247" cy="69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64655" y="2438281"/>
            <a:ext cx="4539778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시대별 주요 장르 변화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762006"/>
            <a:ext cx="7384182" cy="8353356"/>
            <a:chOff x="0" y="0"/>
            <a:chExt cx="9845576" cy="111378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45576" cy="5575058"/>
            </a:xfrm>
            <a:custGeom>
              <a:avLst/>
              <a:gdLst/>
              <a:ahLst/>
              <a:cxnLst/>
              <a:rect r="r" b="b" t="t" l="l"/>
              <a:pathLst>
                <a:path h="5575058" w="9845576">
                  <a:moveTo>
                    <a:pt x="0" y="0"/>
                  </a:moveTo>
                  <a:lnTo>
                    <a:pt x="9845576" y="0"/>
                  </a:lnTo>
                  <a:lnTo>
                    <a:pt x="9845576" y="5575058"/>
                  </a:lnTo>
                  <a:lnTo>
                    <a:pt x="0" y="5575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5575058"/>
              <a:ext cx="9845576" cy="5562751"/>
            </a:xfrm>
            <a:custGeom>
              <a:avLst/>
              <a:gdLst/>
              <a:ahLst/>
              <a:cxnLst/>
              <a:rect r="r" b="b" t="t" l="l"/>
              <a:pathLst>
                <a:path h="5562751" w="9845576">
                  <a:moveTo>
                    <a:pt x="0" y="0"/>
                  </a:moveTo>
                  <a:lnTo>
                    <a:pt x="9845576" y="0"/>
                  </a:lnTo>
                  <a:lnTo>
                    <a:pt x="9845576" y="5562750"/>
                  </a:lnTo>
                  <a:lnTo>
                    <a:pt x="0" y="556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 flipH="true">
            <a:off x="9072710" y="3712707"/>
            <a:ext cx="0" cy="1021032"/>
          </a:xfrm>
          <a:prstGeom prst="line">
            <a:avLst/>
          </a:prstGeom>
          <a:ln cap="rnd" w="19050">
            <a:solidFill>
              <a:srgbClr val="7A66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9072710" y="4712304"/>
            <a:ext cx="0" cy="1021032"/>
          </a:xfrm>
          <a:prstGeom prst="line">
            <a:avLst/>
          </a:prstGeom>
          <a:ln cap="rnd" w="19050">
            <a:solidFill>
              <a:srgbClr val="7A66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9072710" y="5750346"/>
            <a:ext cx="0" cy="1021032"/>
          </a:xfrm>
          <a:prstGeom prst="line">
            <a:avLst/>
          </a:prstGeom>
          <a:ln cap="rnd" w="19050">
            <a:solidFill>
              <a:srgbClr val="7A66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9072710" y="6801204"/>
            <a:ext cx="0" cy="1021032"/>
          </a:xfrm>
          <a:prstGeom prst="line">
            <a:avLst/>
          </a:prstGeom>
          <a:ln cap="rnd" w="19050">
            <a:solidFill>
              <a:srgbClr val="7A66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5400000">
            <a:off x="8958478" y="3534568"/>
            <a:ext cx="228465" cy="241276"/>
            <a:chOff x="0" y="0"/>
            <a:chExt cx="6350000" cy="67060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706077"/>
            </a:xfrm>
            <a:custGeom>
              <a:avLst/>
              <a:gdLst/>
              <a:ahLst/>
              <a:cxnLst/>
              <a:rect r="r" b="b" t="t" l="l"/>
              <a:pathLst>
                <a:path h="6706077" w="6350000">
                  <a:moveTo>
                    <a:pt x="3175000" y="0"/>
                  </a:moveTo>
                  <a:cubicBezTo>
                    <a:pt x="1421496" y="0"/>
                    <a:pt x="0" y="1501207"/>
                    <a:pt x="0" y="3353039"/>
                  </a:cubicBezTo>
                  <a:cubicBezTo>
                    <a:pt x="0" y="5204871"/>
                    <a:pt x="1421496" y="6706077"/>
                    <a:pt x="3175000" y="6706077"/>
                  </a:cubicBezTo>
                  <a:cubicBezTo>
                    <a:pt x="4928504" y="6706077"/>
                    <a:pt x="6350000" y="5204871"/>
                    <a:pt x="6350000" y="3353039"/>
                  </a:cubicBezTo>
                  <a:cubicBezTo>
                    <a:pt x="6350000" y="1501207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A66A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8958478" y="4607730"/>
            <a:ext cx="228465" cy="241276"/>
            <a:chOff x="0" y="0"/>
            <a:chExt cx="6350000" cy="67060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706077"/>
            </a:xfrm>
            <a:custGeom>
              <a:avLst/>
              <a:gdLst/>
              <a:ahLst/>
              <a:cxnLst/>
              <a:rect r="r" b="b" t="t" l="l"/>
              <a:pathLst>
                <a:path h="6706077" w="6350000">
                  <a:moveTo>
                    <a:pt x="3175000" y="0"/>
                  </a:moveTo>
                  <a:cubicBezTo>
                    <a:pt x="1421496" y="0"/>
                    <a:pt x="0" y="1501207"/>
                    <a:pt x="0" y="3353039"/>
                  </a:cubicBezTo>
                  <a:cubicBezTo>
                    <a:pt x="0" y="5204871"/>
                    <a:pt x="1421496" y="6706077"/>
                    <a:pt x="3175000" y="6706077"/>
                  </a:cubicBezTo>
                  <a:cubicBezTo>
                    <a:pt x="4928504" y="6706077"/>
                    <a:pt x="6350000" y="5204871"/>
                    <a:pt x="6350000" y="3353039"/>
                  </a:cubicBezTo>
                  <a:cubicBezTo>
                    <a:pt x="6350000" y="1501207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A66AC"/>
            </a:solid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8958478" y="5653108"/>
            <a:ext cx="228465" cy="241276"/>
            <a:chOff x="0" y="0"/>
            <a:chExt cx="6350000" cy="67060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706077"/>
            </a:xfrm>
            <a:custGeom>
              <a:avLst/>
              <a:gdLst/>
              <a:ahLst/>
              <a:cxnLst/>
              <a:rect r="r" b="b" t="t" l="l"/>
              <a:pathLst>
                <a:path h="6706077" w="6350000">
                  <a:moveTo>
                    <a:pt x="3175000" y="0"/>
                  </a:moveTo>
                  <a:cubicBezTo>
                    <a:pt x="1421496" y="0"/>
                    <a:pt x="0" y="1501207"/>
                    <a:pt x="0" y="3353039"/>
                  </a:cubicBezTo>
                  <a:cubicBezTo>
                    <a:pt x="0" y="5204871"/>
                    <a:pt x="1421496" y="6706077"/>
                    <a:pt x="3175000" y="6706077"/>
                  </a:cubicBezTo>
                  <a:cubicBezTo>
                    <a:pt x="4928504" y="6706077"/>
                    <a:pt x="6350000" y="5204871"/>
                    <a:pt x="6350000" y="3353039"/>
                  </a:cubicBezTo>
                  <a:cubicBezTo>
                    <a:pt x="6350000" y="1501207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A66A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8958478" y="6698485"/>
            <a:ext cx="228465" cy="241276"/>
            <a:chOff x="0" y="0"/>
            <a:chExt cx="6350000" cy="67060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706077"/>
            </a:xfrm>
            <a:custGeom>
              <a:avLst/>
              <a:gdLst/>
              <a:ahLst/>
              <a:cxnLst/>
              <a:rect r="r" b="b" t="t" l="l"/>
              <a:pathLst>
                <a:path h="6706077" w="6350000">
                  <a:moveTo>
                    <a:pt x="3175000" y="0"/>
                  </a:moveTo>
                  <a:cubicBezTo>
                    <a:pt x="1421496" y="0"/>
                    <a:pt x="0" y="1501207"/>
                    <a:pt x="0" y="3353039"/>
                  </a:cubicBezTo>
                  <a:cubicBezTo>
                    <a:pt x="0" y="5204871"/>
                    <a:pt x="1421496" y="6706077"/>
                    <a:pt x="3175000" y="6706077"/>
                  </a:cubicBezTo>
                  <a:cubicBezTo>
                    <a:pt x="4928504" y="6706077"/>
                    <a:pt x="6350000" y="5204871"/>
                    <a:pt x="6350000" y="3353039"/>
                  </a:cubicBezTo>
                  <a:cubicBezTo>
                    <a:pt x="6350000" y="1501207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A66A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8958478" y="7743863"/>
            <a:ext cx="228465" cy="241276"/>
            <a:chOff x="0" y="0"/>
            <a:chExt cx="6350000" cy="67060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706077"/>
            </a:xfrm>
            <a:custGeom>
              <a:avLst/>
              <a:gdLst/>
              <a:ahLst/>
              <a:cxnLst/>
              <a:rect r="r" b="b" t="t" l="l"/>
              <a:pathLst>
                <a:path h="6706077" w="6350000">
                  <a:moveTo>
                    <a:pt x="3175000" y="0"/>
                  </a:moveTo>
                  <a:cubicBezTo>
                    <a:pt x="1421496" y="0"/>
                    <a:pt x="0" y="1501207"/>
                    <a:pt x="0" y="3353039"/>
                  </a:cubicBezTo>
                  <a:cubicBezTo>
                    <a:pt x="0" y="5204871"/>
                    <a:pt x="1421496" y="6706077"/>
                    <a:pt x="3175000" y="6706077"/>
                  </a:cubicBezTo>
                  <a:cubicBezTo>
                    <a:pt x="4928504" y="6706077"/>
                    <a:pt x="6350000" y="5204871"/>
                    <a:pt x="6350000" y="3353039"/>
                  </a:cubicBezTo>
                  <a:cubicBezTo>
                    <a:pt x="6350000" y="1501207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A66AC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376019" y="3451702"/>
            <a:ext cx="1829507" cy="36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0"/>
              </a:lnSpc>
            </a:pPr>
            <a:r>
              <a:rPr lang="en-US" b="true" sz="2207" spc="-22">
                <a:solidFill>
                  <a:srgbClr val="7A66A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1995~1999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80037" y="3476653"/>
            <a:ext cx="8366282" cy="32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발라드(약 45%)와 댄스(약 30%)</a:t>
            </a: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가 절대적인 비중 차지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76019" y="4497391"/>
            <a:ext cx="1829507" cy="36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0"/>
              </a:lnSpc>
            </a:pPr>
            <a:r>
              <a:rPr lang="en-US" b="true" sz="2207" spc="-22">
                <a:solidFill>
                  <a:srgbClr val="7A66A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2000~2009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80037" y="4385813"/>
            <a:ext cx="8576509" cy="65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발라드 강세 유지,</a:t>
            </a:r>
            <a:r>
              <a:rPr lang="en-US" sz="1854">
                <a:solidFill>
                  <a:srgbClr val="424242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R&amp;B/Soul 부상(약 11%)</a:t>
            </a:r>
          </a:p>
          <a:p>
            <a:pPr algn="l" marL="0" indent="0" lvl="0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휘성, 박효신, 김범수 같은 가수들이 등장하며 알앤비 발라드 전성기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76019" y="5542768"/>
            <a:ext cx="1829507" cy="36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0"/>
              </a:lnSpc>
            </a:pPr>
            <a:r>
              <a:rPr lang="en-US" b="true" sz="2207" spc="-22">
                <a:solidFill>
                  <a:srgbClr val="7A66A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2010~2014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80037" y="5431191"/>
            <a:ext cx="8366282" cy="65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아이돌 2세대 전성기(소녀시대, 2PM, 빅뱅)의 등장과 함께</a:t>
            </a:r>
          </a:p>
          <a:p>
            <a:pPr algn="l" marL="0" indent="0" lvl="0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댄스와</a:t>
            </a:r>
            <a:r>
              <a:rPr lang="en-US" sz="1854">
                <a:solidFill>
                  <a:srgbClr val="424242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힙합 기반의 음악</a:t>
            </a: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 메이저 차트 장악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76019" y="6588146"/>
            <a:ext cx="1829507" cy="36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0"/>
              </a:lnSpc>
            </a:pPr>
            <a:r>
              <a:rPr lang="en-US" b="true" sz="2207" spc="-22">
                <a:solidFill>
                  <a:srgbClr val="7A66A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2015~2019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80037" y="6476568"/>
            <a:ext cx="9118297" cy="65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힙합 오디션 프로그램의 흥행으로 </a:t>
            </a:r>
            <a:r>
              <a:rPr lang="en-US" sz="1854">
                <a:solidFill>
                  <a:srgbClr val="424242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힙합 장르 비율(18%) 증가</a:t>
            </a:r>
          </a:p>
          <a:p>
            <a:pPr algn="l" marL="0" indent="0" lvl="0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10cm, 장범준, 혁오 같은 인디 뮤지션의 차트 진입 활발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76019" y="7633523"/>
            <a:ext cx="1829507" cy="36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0"/>
              </a:lnSpc>
            </a:pPr>
            <a:r>
              <a:rPr lang="en-US" b="true" sz="2207" spc="-22">
                <a:solidFill>
                  <a:srgbClr val="7A66A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2020년대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80037" y="7495874"/>
            <a:ext cx="8142822" cy="132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록/메탈 비율 약 9%</a:t>
            </a: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로 이전 대비 뚜렷한 증가</a:t>
            </a:r>
          </a:p>
          <a:p>
            <a:pPr algn="l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트로트 경연 프로그램 흥행과 중장년층 음원 소비 증가 </a:t>
            </a:r>
          </a:p>
          <a:p>
            <a:pPr algn="l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</a:t>
            </a: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→ </a:t>
            </a:r>
            <a:r>
              <a:rPr lang="en-US" sz="1854">
                <a:solidFill>
                  <a:srgbClr val="424242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트로트 비율 소폭 증가</a:t>
            </a:r>
          </a:p>
          <a:p>
            <a:pPr algn="l" marL="0" indent="0" lvl="0">
              <a:lnSpc>
                <a:spcPts val="2595"/>
              </a:lnSpc>
            </a:pPr>
            <a:r>
              <a:rPr lang="en-US" sz="1854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개인 맞춤형 소비 트렌드가 정착하며 </a:t>
            </a:r>
            <a:r>
              <a:rPr lang="en-US" sz="1854" u="sng">
                <a:solidFill>
                  <a:srgbClr val="424242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다양한 장르의 고른 분포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7456206" y="2321049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06249" y="2108658"/>
            <a:ext cx="5328898" cy="5328898"/>
          </a:xfrm>
          <a:custGeom>
            <a:avLst/>
            <a:gdLst/>
            <a:ahLst/>
            <a:cxnLst/>
            <a:rect r="r" b="b" t="t" l="l"/>
            <a:pathLst>
              <a:path h="5328898" w="5328898">
                <a:moveTo>
                  <a:pt x="0" y="0"/>
                </a:moveTo>
                <a:lnTo>
                  <a:pt x="5328898" y="0"/>
                </a:lnTo>
                <a:lnTo>
                  <a:pt x="5328898" y="5328898"/>
                </a:lnTo>
                <a:lnTo>
                  <a:pt x="0" y="532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50075" y="8440919"/>
            <a:ext cx="10636313" cy="464130"/>
          </a:xfrm>
          <a:custGeom>
            <a:avLst/>
            <a:gdLst/>
            <a:ahLst/>
            <a:cxnLst/>
            <a:rect r="r" b="b" t="t" l="l"/>
            <a:pathLst>
              <a:path h="464130" w="10636313">
                <a:moveTo>
                  <a:pt x="0" y="0"/>
                </a:moveTo>
                <a:lnTo>
                  <a:pt x="10636313" y="0"/>
                </a:lnTo>
                <a:lnTo>
                  <a:pt x="10636313" y="464130"/>
                </a:lnTo>
                <a:lnTo>
                  <a:pt x="0" y="46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93532" y="3089712"/>
            <a:ext cx="7063080" cy="3180404"/>
            <a:chOff x="0" y="0"/>
            <a:chExt cx="1860235" cy="837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0235" cy="837637"/>
            </a:xfrm>
            <a:custGeom>
              <a:avLst/>
              <a:gdLst/>
              <a:ahLst/>
              <a:cxnLst/>
              <a:rect r="r" b="b" t="t" l="l"/>
              <a:pathLst>
                <a:path h="837637" w="1860235">
                  <a:moveTo>
                    <a:pt x="0" y="0"/>
                  </a:moveTo>
                  <a:lnTo>
                    <a:pt x="1860235" y="0"/>
                  </a:lnTo>
                  <a:lnTo>
                    <a:pt x="1860235" y="837637"/>
                  </a:lnTo>
                  <a:lnTo>
                    <a:pt x="0" y="8376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A66A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60235" cy="875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533887" y="3638514"/>
            <a:ext cx="6582370" cy="197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199" spc="213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카멜롯 휠이란?</a:t>
            </a:r>
          </a:p>
          <a:p>
            <a:pPr algn="ctr">
              <a:lnSpc>
                <a:spcPts val="3060"/>
              </a:lnSpc>
            </a:pPr>
          </a:p>
          <a:p>
            <a:pPr algn="ctr">
              <a:lnSpc>
                <a:spcPts val="3060"/>
              </a:lnSpc>
            </a:pPr>
            <a:r>
              <a:rPr lang="en-US" sz="1800" spc="17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음의 조(KEY)를 숫자와 MAJOR/MINOR로 표현한 시각화 툴</a:t>
            </a:r>
          </a:p>
          <a:p>
            <a:pPr algn="ctr">
              <a:lnSpc>
                <a:spcPts val="3060"/>
              </a:lnSpc>
            </a:pPr>
            <a:r>
              <a:rPr lang="en-US" sz="1800" spc="17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숫자 1~12와 A(MINOR), B(MAJOR) 조합으로 구성</a:t>
            </a:r>
          </a:p>
          <a:p>
            <a:pPr algn="ctr">
              <a:lnSpc>
                <a:spcPts val="3060"/>
              </a:lnSpc>
            </a:pPr>
            <a:r>
              <a:rPr lang="en-US" sz="1800" spc="17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인접한 키끼리 조화롭게 믹싱 가능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16451" y="9000299"/>
            <a:ext cx="226933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7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어둡고 감성적인 느낌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7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서정적, 우울감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86275" y="9000299"/>
            <a:ext cx="1804392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7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밝고 경쾌한 느낌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7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긍정적, 희망적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02162" y="7809031"/>
            <a:ext cx="236845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장조(MAJOR)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16451" y="7809031"/>
            <a:ext cx="2267248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단조(MINOR)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7795" y="1452443"/>
            <a:ext cx="8624885" cy="5649300"/>
          </a:xfrm>
          <a:custGeom>
            <a:avLst/>
            <a:gdLst/>
            <a:ahLst/>
            <a:cxnLst/>
            <a:rect r="r" b="b" t="t" l="l"/>
            <a:pathLst>
              <a:path h="5649300" w="8624885">
                <a:moveTo>
                  <a:pt x="0" y="0"/>
                </a:moveTo>
                <a:lnTo>
                  <a:pt x="8624885" y="0"/>
                </a:lnTo>
                <a:lnTo>
                  <a:pt x="8624885" y="5649300"/>
                </a:lnTo>
                <a:lnTo>
                  <a:pt x="0" y="5649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43681" y="1481954"/>
            <a:ext cx="3816524" cy="5490821"/>
          </a:xfrm>
          <a:custGeom>
            <a:avLst/>
            <a:gdLst/>
            <a:ahLst/>
            <a:cxnLst/>
            <a:rect r="r" b="b" t="t" l="l"/>
            <a:pathLst>
              <a:path h="5490821" w="3816524">
                <a:moveTo>
                  <a:pt x="0" y="0"/>
                </a:moveTo>
                <a:lnTo>
                  <a:pt x="3816524" y="0"/>
                </a:lnTo>
                <a:lnTo>
                  <a:pt x="3816524" y="5490821"/>
                </a:lnTo>
                <a:lnTo>
                  <a:pt x="0" y="5490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3" t="0" r="-1623" b="-198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43971" y="6984199"/>
            <a:ext cx="6630763" cy="53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장르 변화에 따른 카멜롯 키 변화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8668" y="7757780"/>
            <a:ext cx="12441367" cy="219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🎤 1995~2009년 :</a:t>
            </a:r>
            <a:r>
              <a:rPr lang="en-US" sz="2000">
                <a:solidFill>
                  <a:srgbClr val="E7689F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000">
                <a:solidFill>
                  <a:srgbClr val="E7689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8B, 9B, 10B</a:t>
            </a: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→ 발라드/댄스곡 중심의 시장, 감성적이고 직관적인 키로 감정 몰입과 대중성 확보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🎤 2010~2014년 :</a:t>
            </a: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000">
                <a:solidFill>
                  <a:srgbClr val="7A66AC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3B 비율 급증</a:t>
            </a: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→ 댄스곡에 다수 활용되며 퍼모먼스 중심의 음악 색채 뚜렷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🎤 2015~2019년 : </a:t>
            </a:r>
            <a:r>
              <a:rPr lang="en-US" sz="2000">
                <a:solidFill>
                  <a:srgbClr val="6EA425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4B, 5B 사용 빈도 상승</a:t>
            </a: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→ 힙합/일렉트로닉 계열의 강렬한 비트와 어울리는 키 활용 활발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🎤 2020년대 :</a:t>
            </a:r>
            <a:r>
              <a:rPr lang="en-US" sz="2000">
                <a:solidFill>
                  <a:srgbClr val="FFBD5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000">
                <a:solidFill>
                  <a:srgbClr val="FFBD59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12B의 부상</a:t>
            </a: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→ 트로트, 어쿠스틱 발라드의 인기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🎵 장르 변화는 음악의 정서적 코드(KEY) 선호도 변화와도 직결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🎵 대중음악에서는 밝고 직관적인 ‘장조’가 주로 활용됨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923317" y="7640078"/>
            <a:ext cx="12672071" cy="2470604"/>
            <a:chOff x="0" y="0"/>
            <a:chExt cx="3337500" cy="650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7500" cy="650694"/>
            </a:xfrm>
            <a:custGeom>
              <a:avLst/>
              <a:gdLst/>
              <a:ahLst/>
              <a:cxnLst/>
              <a:rect r="r" b="b" t="t" l="l"/>
              <a:pathLst>
                <a:path h="650694" w="3337500">
                  <a:moveTo>
                    <a:pt x="0" y="0"/>
                  </a:moveTo>
                  <a:lnTo>
                    <a:pt x="3337500" y="0"/>
                  </a:lnTo>
                  <a:lnTo>
                    <a:pt x="3337500" y="650694"/>
                  </a:lnTo>
                  <a:lnTo>
                    <a:pt x="0" y="6506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A66A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37500" cy="688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2290" y="2513205"/>
            <a:ext cx="9230294" cy="7191625"/>
          </a:xfrm>
          <a:custGeom>
            <a:avLst/>
            <a:gdLst/>
            <a:ahLst/>
            <a:cxnLst/>
            <a:rect r="r" b="b" t="t" l="l"/>
            <a:pathLst>
              <a:path h="7191625" w="9230294">
                <a:moveTo>
                  <a:pt x="0" y="0"/>
                </a:moveTo>
                <a:lnTo>
                  <a:pt x="9230294" y="0"/>
                </a:lnTo>
                <a:lnTo>
                  <a:pt x="9230294" y="7191625"/>
                </a:lnTo>
                <a:lnTo>
                  <a:pt x="0" y="719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10982" y="3234367"/>
            <a:ext cx="1011315" cy="826492"/>
            <a:chOff x="0" y="0"/>
            <a:chExt cx="266355" cy="217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355" cy="217677"/>
            </a:xfrm>
            <a:custGeom>
              <a:avLst/>
              <a:gdLst/>
              <a:ahLst/>
              <a:cxnLst/>
              <a:rect r="r" b="b" t="t" l="l"/>
              <a:pathLst>
                <a:path h="217677" w="266355">
                  <a:moveTo>
                    <a:pt x="108839" y="0"/>
                  </a:moveTo>
                  <a:lnTo>
                    <a:pt x="157516" y="0"/>
                  </a:lnTo>
                  <a:cubicBezTo>
                    <a:pt x="217626" y="0"/>
                    <a:pt x="266355" y="48729"/>
                    <a:pt x="266355" y="108839"/>
                  </a:cubicBezTo>
                  <a:lnTo>
                    <a:pt x="266355" y="108839"/>
                  </a:lnTo>
                  <a:cubicBezTo>
                    <a:pt x="266355" y="168948"/>
                    <a:pt x="217626" y="217677"/>
                    <a:pt x="157516" y="217677"/>
                  </a:cubicBezTo>
                  <a:lnTo>
                    <a:pt x="108839" y="217677"/>
                  </a:lnTo>
                  <a:cubicBezTo>
                    <a:pt x="48729" y="217677"/>
                    <a:pt x="0" y="168948"/>
                    <a:pt x="0" y="108839"/>
                  </a:cubicBezTo>
                  <a:lnTo>
                    <a:pt x="0" y="108839"/>
                  </a:lnTo>
                  <a:cubicBezTo>
                    <a:pt x="0" y="48729"/>
                    <a:pt x="48729" y="0"/>
                    <a:pt x="108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6355" cy="25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93">
                  <a:solidFill>
                    <a:srgbClr val="000000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28341" y="4758463"/>
            <a:ext cx="1011315" cy="826492"/>
            <a:chOff x="0" y="0"/>
            <a:chExt cx="266355" cy="217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355" cy="217677"/>
            </a:xfrm>
            <a:custGeom>
              <a:avLst/>
              <a:gdLst/>
              <a:ahLst/>
              <a:cxnLst/>
              <a:rect r="r" b="b" t="t" l="l"/>
              <a:pathLst>
                <a:path h="217677" w="266355">
                  <a:moveTo>
                    <a:pt x="108839" y="0"/>
                  </a:moveTo>
                  <a:lnTo>
                    <a:pt x="157516" y="0"/>
                  </a:lnTo>
                  <a:cubicBezTo>
                    <a:pt x="217626" y="0"/>
                    <a:pt x="266355" y="48729"/>
                    <a:pt x="266355" y="108839"/>
                  </a:cubicBezTo>
                  <a:lnTo>
                    <a:pt x="266355" y="108839"/>
                  </a:lnTo>
                  <a:cubicBezTo>
                    <a:pt x="266355" y="168948"/>
                    <a:pt x="217626" y="217677"/>
                    <a:pt x="157516" y="217677"/>
                  </a:cubicBezTo>
                  <a:lnTo>
                    <a:pt x="108839" y="217677"/>
                  </a:lnTo>
                  <a:cubicBezTo>
                    <a:pt x="48729" y="217677"/>
                    <a:pt x="0" y="168948"/>
                    <a:pt x="0" y="108839"/>
                  </a:cubicBezTo>
                  <a:lnTo>
                    <a:pt x="0" y="108839"/>
                  </a:lnTo>
                  <a:cubicBezTo>
                    <a:pt x="0" y="48729"/>
                    <a:pt x="48729" y="0"/>
                    <a:pt x="108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32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6355" cy="25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93">
                  <a:solidFill>
                    <a:srgbClr val="000000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85808" y="5500457"/>
            <a:ext cx="1011315" cy="826492"/>
            <a:chOff x="0" y="0"/>
            <a:chExt cx="266355" cy="217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6355" cy="217677"/>
            </a:xfrm>
            <a:custGeom>
              <a:avLst/>
              <a:gdLst/>
              <a:ahLst/>
              <a:cxnLst/>
              <a:rect r="r" b="b" t="t" l="l"/>
              <a:pathLst>
                <a:path h="217677" w="266355">
                  <a:moveTo>
                    <a:pt x="108839" y="0"/>
                  </a:moveTo>
                  <a:lnTo>
                    <a:pt x="157516" y="0"/>
                  </a:lnTo>
                  <a:cubicBezTo>
                    <a:pt x="217626" y="0"/>
                    <a:pt x="266355" y="48729"/>
                    <a:pt x="266355" y="108839"/>
                  </a:cubicBezTo>
                  <a:lnTo>
                    <a:pt x="266355" y="108839"/>
                  </a:lnTo>
                  <a:cubicBezTo>
                    <a:pt x="266355" y="168948"/>
                    <a:pt x="217626" y="217677"/>
                    <a:pt x="157516" y="217677"/>
                  </a:cubicBezTo>
                  <a:lnTo>
                    <a:pt x="108839" y="217677"/>
                  </a:lnTo>
                  <a:cubicBezTo>
                    <a:pt x="48729" y="217677"/>
                    <a:pt x="0" y="168948"/>
                    <a:pt x="0" y="108839"/>
                  </a:cubicBezTo>
                  <a:lnTo>
                    <a:pt x="0" y="108839"/>
                  </a:lnTo>
                  <a:cubicBezTo>
                    <a:pt x="0" y="48729"/>
                    <a:pt x="48729" y="0"/>
                    <a:pt x="108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32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66355" cy="25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93">
                  <a:solidFill>
                    <a:srgbClr val="000000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10982" y="7020151"/>
            <a:ext cx="1011315" cy="826492"/>
            <a:chOff x="0" y="0"/>
            <a:chExt cx="266355" cy="217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6355" cy="217677"/>
            </a:xfrm>
            <a:custGeom>
              <a:avLst/>
              <a:gdLst/>
              <a:ahLst/>
              <a:cxnLst/>
              <a:rect r="r" b="b" t="t" l="l"/>
              <a:pathLst>
                <a:path h="217677" w="266355">
                  <a:moveTo>
                    <a:pt x="108839" y="0"/>
                  </a:moveTo>
                  <a:lnTo>
                    <a:pt x="157516" y="0"/>
                  </a:lnTo>
                  <a:cubicBezTo>
                    <a:pt x="217626" y="0"/>
                    <a:pt x="266355" y="48729"/>
                    <a:pt x="266355" y="108839"/>
                  </a:cubicBezTo>
                  <a:lnTo>
                    <a:pt x="266355" y="108839"/>
                  </a:lnTo>
                  <a:cubicBezTo>
                    <a:pt x="266355" y="168948"/>
                    <a:pt x="217626" y="217677"/>
                    <a:pt x="157516" y="217677"/>
                  </a:cubicBezTo>
                  <a:lnTo>
                    <a:pt x="108839" y="217677"/>
                  </a:lnTo>
                  <a:cubicBezTo>
                    <a:pt x="48729" y="217677"/>
                    <a:pt x="0" y="168948"/>
                    <a:pt x="0" y="108839"/>
                  </a:cubicBezTo>
                  <a:lnTo>
                    <a:pt x="0" y="108839"/>
                  </a:lnTo>
                  <a:cubicBezTo>
                    <a:pt x="0" y="48729"/>
                    <a:pt x="48729" y="0"/>
                    <a:pt x="108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66355" cy="25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32290" y="1890246"/>
            <a:ext cx="7146942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상관관계 확인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56257" y="4102048"/>
            <a:ext cx="7418266" cy="355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spc="23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▶️ Like &amp; Acousticness 는 일정 수준의 </a:t>
            </a:r>
          </a:p>
          <a:p>
            <a:pPr algn="l">
              <a:lnSpc>
                <a:spcPts val="3599"/>
              </a:lnSpc>
            </a:pPr>
            <a:r>
              <a:rPr lang="en-US" sz="2399" spc="23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상관관계를 보임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</a:pPr>
            <a:r>
              <a:rPr lang="en-US" sz="2399" spc="23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▶️ Danceability &amp; Energy 변수 간 연관성 확인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</a:pPr>
            <a:r>
              <a:rPr lang="en-US" sz="2399" spc="23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▶️ </a:t>
            </a:r>
            <a:r>
              <a:rPr lang="en-US" sz="2399" spc="23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범주형 데이터인 </a:t>
            </a:r>
            <a:r>
              <a:rPr lang="en-US" sz="2399" spc="23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장르(Genre) &amp; 카멜롯(Camelot)은 클래스와의 상관계수가 약 0.1로 </a:t>
            </a:r>
          </a:p>
          <a:p>
            <a:pPr algn="l">
              <a:lnSpc>
                <a:spcPts val="3599"/>
              </a:lnSpc>
            </a:pPr>
            <a:r>
              <a:rPr lang="en-US" sz="2399" spc="23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낮아, 유의미한 영향력을 판단하기 어려움 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2639" y="7779098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2489117" y="2413808"/>
            <a:ext cx="103796" cy="777367"/>
            <a:chOff x="0" y="0"/>
            <a:chExt cx="27337" cy="2047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337" cy="204739"/>
            </a:xfrm>
            <a:custGeom>
              <a:avLst/>
              <a:gdLst/>
              <a:ahLst/>
              <a:cxnLst/>
              <a:rect r="r" b="b" t="t" l="l"/>
              <a:pathLst>
                <a:path h="204739" w="27337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52331" y="3047882"/>
            <a:ext cx="1793026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96523" y="3011054"/>
            <a:ext cx="4722758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01094" y="3001529"/>
            <a:ext cx="1136015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96523" y="5424521"/>
            <a:ext cx="4722758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팀 구성 및 역할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01094" y="5414996"/>
            <a:ext cx="1136015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96523" y="6954235"/>
            <a:ext cx="4722758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수행 절차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01094" y="6944710"/>
            <a:ext cx="1136015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4086" y="3011054"/>
            <a:ext cx="4722758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수행 경과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98657" y="3001529"/>
            <a:ext cx="1136015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94086" y="5973160"/>
            <a:ext cx="4722758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자체 평가 의견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98657" y="5963635"/>
            <a:ext cx="1136015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96523" y="3925921"/>
            <a:ext cx="2391519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099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주제 및 선정 배경</a:t>
            </a:r>
          </a:p>
          <a:p>
            <a:pPr algn="l">
              <a:lnSpc>
                <a:spcPts val="3359"/>
              </a:lnSpc>
            </a:pPr>
            <a:r>
              <a:rPr lang="en-US" sz="2099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활용 방안 및 기대효과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94086" y="3925921"/>
            <a:ext cx="4310694" cy="164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099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수집 및 전처리</a:t>
            </a:r>
          </a:p>
          <a:p>
            <a:pPr algn="l">
              <a:lnSpc>
                <a:spcPts val="3359"/>
              </a:lnSpc>
            </a:pPr>
            <a:r>
              <a:rPr lang="en-US" sz="2099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ch1. 1995-2024년</a:t>
            </a:r>
            <a:r>
              <a:rPr lang="en-US" sz="2099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히트곡 특징 분석</a:t>
            </a:r>
          </a:p>
          <a:p>
            <a:pPr algn="l">
              <a:lnSpc>
                <a:spcPts val="3359"/>
              </a:lnSpc>
            </a:pPr>
            <a:r>
              <a:rPr lang="en-US" sz="2099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ch2. 시대별 가사 워드클라우드</a:t>
            </a:r>
          </a:p>
          <a:p>
            <a:pPr algn="l">
              <a:lnSpc>
                <a:spcPts val="3359"/>
              </a:lnSpc>
            </a:pPr>
            <a:r>
              <a:rPr lang="en-US" sz="2099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ch3. 음원차트 진입 예측 모델 개발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33633" y="1966446"/>
            <a:ext cx="5985019" cy="1513480"/>
            <a:chOff x="0" y="0"/>
            <a:chExt cx="1607099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7099" cy="406400"/>
            </a:xfrm>
            <a:custGeom>
              <a:avLst/>
              <a:gdLst/>
              <a:ahLst/>
              <a:cxnLst/>
              <a:rect r="r" b="b" t="t" l="l"/>
              <a:pathLst>
                <a:path h="406400" w="1607099">
                  <a:moveTo>
                    <a:pt x="1403899" y="0"/>
                  </a:moveTo>
                  <a:cubicBezTo>
                    <a:pt x="1516123" y="0"/>
                    <a:pt x="1607099" y="90976"/>
                    <a:pt x="1607099" y="203200"/>
                  </a:cubicBezTo>
                  <a:cubicBezTo>
                    <a:pt x="1607099" y="315424"/>
                    <a:pt x="1516123" y="406400"/>
                    <a:pt x="14038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  <a:ln w="19050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607099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184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유의수준 0.05로 설정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184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P-VALUE &lt; 0.05 → 대립가설 채택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spc="184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P-VALUE ≥ 0.05 → 귀무가설 채택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733679"/>
            <a:ext cx="6862224" cy="1492493"/>
          </a:xfrm>
          <a:custGeom>
            <a:avLst/>
            <a:gdLst/>
            <a:ahLst/>
            <a:cxnLst/>
            <a:rect r="r" b="b" t="t" l="l"/>
            <a:pathLst>
              <a:path h="1492493" w="6862224">
                <a:moveTo>
                  <a:pt x="0" y="0"/>
                </a:moveTo>
                <a:lnTo>
                  <a:pt x="6862224" y="0"/>
                </a:lnTo>
                <a:lnTo>
                  <a:pt x="6862224" y="1492494"/>
                </a:lnTo>
                <a:lnTo>
                  <a:pt x="0" y="1492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7801" y="4874654"/>
            <a:ext cx="6862224" cy="4829050"/>
          </a:xfrm>
          <a:custGeom>
            <a:avLst/>
            <a:gdLst/>
            <a:ahLst/>
            <a:cxnLst/>
            <a:rect r="r" b="b" t="t" l="l"/>
            <a:pathLst>
              <a:path h="4829050" w="6862224">
                <a:moveTo>
                  <a:pt x="0" y="0"/>
                </a:moveTo>
                <a:lnTo>
                  <a:pt x="6862224" y="0"/>
                </a:lnTo>
                <a:lnTo>
                  <a:pt x="6862224" y="4829050"/>
                </a:lnTo>
                <a:lnTo>
                  <a:pt x="0" y="4829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910" r="-2293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801" y="3809237"/>
            <a:ext cx="1912770" cy="383235"/>
            <a:chOff x="0" y="0"/>
            <a:chExt cx="497928" cy="997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7928" cy="99763"/>
            </a:xfrm>
            <a:custGeom>
              <a:avLst/>
              <a:gdLst/>
              <a:ahLst/>
              <a:cxnLst/>
              <a:rect r="r" b="b" t="t" l="l"/>
              <a:pathLst>
                <a:path h="99763" w="497928">
                  <a:moveTo>
                    <a:pt x="49881" y="0"/>
                  </a:moveTo>
                  <a:lnTo>
                    <a:pt x="448047" y="0"/>
                  </a:lnTo>
                  <a:cubicBezTo>
                    <a:pt x="461276" y="0"/>
                    <a:pt x="473964" y="5255"/>
                    <a:pt x="483318" y="14610"/>
                  </a:cubicBezTo>
                  <a:cubicBezTo>
                    <a:pt x="492673" y="23965"/>
                    <a:pt x="497928" y="36652"/>
                    <a:pt x="497928" y="49881"/>
                  </a:cubicBezTo>
                  <a:lnTo>
                    <a:pt x="497928" y="49881"/>
                  </a:lnTo>
                  <a:cubicBezTo>
                    <a:pt x="497928" y="77430"/>
                    <a:pt x="475596" y="99763"/>
                    <a:pt x="448047" y="99763"/>
                  </a:cubicBezTo>
                  <a:lnTo>
                    <a:pt x="49881" y="99763"/>
                  </a:lnTo>
                  <a:cubicBezTo>
                    <a:pt x="36652" y="99763"/>
                    <a:pt x="23965" y="94507"/>
                    <a:pt x="14610" y="85153"/>
                  </a:cubicBezTo>
                  <a:cubicBezTo>
                    <a:pt x="5255" y="75798"/>
                    <a:pt x="0" y="63111"/>
                    <a:pt x="0" y="49881"/>
                  </a:cubicBezTo>
                  <a:lnTo>
                    <a:pt x="0" y="49881"/>
                  </a:lnTo>
                  <a:cubicBezTo>
                    <a:pt x="0" y="36652"/>
                    <a:pt x="5255" y="23965"/>
                    <a:pt x="14610" y="14610"/>
                  </a:cubicBezTo>
                  <a:cubicBezTo>
                    <a:pt x="23965" y="5255"/>
                    <a:pt x="36652" y="0"/>
                    <a:pt x="498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97928" cy="147388"/>
            </a:xfrm>
            <a:prstGeom prst="rect">
              <a:avLst/>
            </a:prstGeom>
          </p:spPr>
          <p:txBody>
            <a:bodyPr anchor="ctr" rtlCol="false" tIns="51396" lIns="51396" bIns="51396" rIns="51396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097118" y="4357036"/>
            <a:ext cx="4763590" cy="34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2"/>
              </a:lnSpc>
              <a:spcBef>
                <a:spcPct val="0"/>
              </a:spcBef>
            </a:pPr>
            <a:r>
              <a:rPr lang="en-US" sz="2023" spc="196">
                <a:solidFill>
                  <a:srgbClr val="FF3131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P VALUE = 0.00 : 집단 간 차이 有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2290" y="1890246"/>
            <a:ext cx="10054783" cy="6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집단 간 변수 차이 검정 (ANOVA) - LIKE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910025" y="3546223"/>
            <a:ext cx="9814306" cy="6367031"/>
          </a:xfrm>
          <a:custGeom>
            <a:avLst/>
            <a:gdLst/>
            <a:ahLst/>
            <a:cxnLst/>
            <a:rect r="r" b="b" t="t" l="l"/>
            <a:pathLst>
              <a:path h="6367031" w="9814306">
                <a:moveTo>
                  <a:pt x="0" y="0"/>
                </a:moveTo>
                <a:lnTo>
                  <a:pt x="9814306" y="0"/>
                </a:lnTo>
                <a:lnTo>
                  <a:pt x="9814306" y="6367031"/>
                </a:lnTo>
                <a:lnTo>
                  <a:pt x="0" y="636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993560" y="5827643"/>
            <a:ext cx="816955" cy="3838564"/>
            <a:chOff x="0" y="0"/>
            <a:chExt cx="212668" cy="9992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2668" cy="999247"/>
            </a:xfrm>
            <a:custGeom>
              <a:avLst/>
              <a:gdLst/>
              <a:ahLst/>
              <a:cxnLst/>
              <a:rect r="r" b="b" t="t" l="l"/>
              <a:pathLst>
                <a:path h="999247" w="212668">
                  <a:moveTo>
                    <a:pt x="106334" y="0"/>
                  </a:moveTo>
                  <a:lnTo>
                    <a:pt x="106334" y="0"/>
                  </a:lnTo>
                  <a:cubicBezTo>
                    <a:pt x="134536" y="0"/>
                    <a:pt x="161582" y="11203"/>
                    <a:pt x="181524" y="31145"/>
                  </a:cubicBezTo>
                  <a:cubicBezTo>
                    <a:pt x="201465" y="51086"/>
                    <a:pt x="212668" y="78133"/>
                    <a:pt x="212668" y="106334"/>
                  </a:cubicBezTo>
                  <a:lnTo>
                    <a:pt x="212668" y="892913"/>
                  </a:lnTo>
                  <a:cubicBezTo>
                    <a:pt x="212668" y="921114"/>
                    <a:pt x="201465" y="948161"/>
                    <a:pt x="181524" y="968102"/>
                  </a:cubicBezTo>
                  <a:cubicBezTo>
                    <a:pt x="161582" y="988044"/>
                    <a:pt x="134536" y="999247"/>
                    <a:pt x="106334" y="999247"/>
                  </a:cubicBezTo>
                  <a:lnTo>
                    <a:pt x="106334" y="999247"/>
                  </a:lnTo>
                  <a:cubicBezTo>
                    <a:pt x="47607" y="999247"/>
                    <a:pt x="0" y="951640"/>
                    <a:pt x="0" y="892913"/>
                  </a:cubicBezTo>
                  <a:lnTo>
                    <a:pt x="0" y="106334"/>
                  </a:lnTo>
                  <a:cubicBezTo>
                    <a:pt x="0" y="47607"/>
                    <a:pt x="47607" y="0"/>
                    <a:pt x="1063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12668" cy="1046872"/>
            </a:xfrm>
            <a:prstGeom prst="rect">
              <a:avLst/>
            </a:prstGeom>
          </p:spPr>
          <p:txBody>
            <a:bodyPr anchor="ctr" rtlCol="false" tIns="51396" lIns="51396" bIns="51396" rIns="51396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721" y="2121261"/>
            <a:ext cx="8043741" cy="7137039"/>
          </a:xfrm>
          <a:custGeom>
            <a:avLst/>
            <a:gdLst/>
            <a:ahLst/>
            <a:cxnLst/>
            <a:rect r="r" b="b" t="t" l="l"/>
            <a:pathLst>
              <a:path h="7137039" w="8043741">
                <a:moveTo>
                  <a:pt x="0" y="0"/>
                </a:moveTo>
                <a:lnTo>
                  <a:pt x="8043741" y="0"/>
                </a:lnTo>
                <a:lnTo>
                  <a:pt x="8043741" y="7137039"/>
                </a:lnTo>
                <a:lnTo>
                  <a:pt x="0" y="713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20546" y="3697078"/>
            <a:ext cx="7279205" cy="4116587"/>
            <a:chOff x="0" y="0"/>
            <a:chExt cx="1917157" cy="1084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7157" cy="1084204"/>
            </a:xfrm>
            <a:custGeom>
              <a:avLst/>
              <a:gdLst/>
              <a:ahLst/>
              <a:cxnLst/>
              <a:rect r="r" b="b" t="t" l="l"/>
              <a:pathLst>
                <a:path h="1084204" w="1917157">
                  <a:moveTo>
                    <a:pt x="0" y="0"/>
                  </a:moveTo>
                  <a:lnTo>
                    <a:pt x="1917157" y="0"/>
                  </a:lnTo>
                  <a:lnTo>
                    <a:pt x="1917157" y="1084204"/>
                  </a:lnTo>
                  <a:lnTo>
                    <a:pt x="0" y="1084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A66A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17157" cy="1122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95170" y="4144058"/>
            <a:ext cx="6729957" cy="310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 spc="23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📌모든 구간 꾸준한 상승세</a:t>
            </a:r>
          </a:p>
          <a:p>
            <a:pPr algn="l">
              <a:lnSpc>
                <a:spcPts val="3399"/>
              </a:lnSpc>
            </a:pPr>
          </a:p>
          <a:p>
            <a:pPr algn="l">
              <a:lnSpc>
                <a:spcPts val="3399"/>
              </a:lnSpc>
            </a:pPr>
            <a:r>
              <a:rPr lang="en-US" sz="1999" spc="193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스트리밍 서비스 보급, 팬덤 기반 온라인 활동 증가, 음원 소비 환경의 디지털 가속화의 효과로 해석 가능</a:t>
            </a:r>
          </a:p>
          <a:p>
            <a:pPr algn="l">
              <a:lnSpc>
                <a:spcPts val="3399"/>
              </a:lnSpc>
            </a:pPr>
          </a:p>
          <a:p>
            <a:pPr algn="l">
              <a:lnSpc>
                <a:spcPts val="3399"/>
              </a:lnSpc>
            </a:pPr>
            <a:r>
              <a:rPr lang="en-US" sz="1999" spc="193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📌2020-2024 구간 약 16,000명 수준으로, </a:t>
            </a:r>
          </a:p>
          <a:p>
            <a:pPr algn="l">
              <a:lnSpc>
                <a:spcPts val="3399"/>
              </a:lnSpc>
            </a:pPr>
            <a:r>
              <a:rPr lang="en-US" sz="1999" spc="193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</a:t>
            </a:r>
            <a:r>
              <a:rPr lang="en-US" sz="1999" spc="193" u="sng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2015-2019 대비 약 15% 이상 상승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6956" y="4241431"/>
            <a:ext cx="6354230" cy="5294597"/>
          </a:xfrm>
          <a:custGeom>
            <a:avLst/>
            <a:gdLst/>
            <a:ahLst/>
            <a:cxnLst/>
            <a:rect r="r" b="b" t="t" l="l"/>
            <a:pathLst>
              <a:path h="5294597" w="6354230">
                <a:moveTo>
                  <a:pt x="0" y="0"/>
                </a:moveTo>
                <a:lnTo>
                  <a:pt x="6354230" y="0"/>
                </a:lnTo>
                <a:lnTo>
                  <a:pt x="6354230" y="5294597"/>
                </a:lnTo>
                <a:lnTo>
                  <a:pt x="0" y="5294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1" r="0" b="-51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21" y="2713230"/>
            <a:ext cx="6401465" cy="1528201"/>
          </a:xfrm>
          <a:custGeom>
            <a:avLst/>
            <a:gdLst/>
            <a:ahLst/>
            <a:cxnLst/>
            <a:rect r="r" b="b" t="t" l="l"/>
            <a:pathLst>
              <a:path h="1528201" w="6401465">
                <a:moveTo>
                  <a:pt x="0" y="0"/>
                </a:moveTo>
                <a:lnTo>
                  <a:pt x="6401465" y="0"/>
                </a:lnTo>
                <a:lnTo>
                  <a:pt x="6401465" y="1528201"/>
                </a:lnTo>
                <a:lnTo>
                  <a:pt x="0" y="1528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16956" y="3855403"/>
            <a:ext cx="2005425" cy="386028"/>
            <a:chOff x="0" y="0"/>
            <a:chExt cx="518270" cy="997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8270" cy="99763"/>
            </a:xfrm>
            <a:custGeom>
              <a:avLst/>
              <a:gdLst/>
              <a:ahLst/>
              <a:cxnLst/>
              <a:rect r="r" b="b" t="t" l="l"/>
              <a:pathLst>
                <a:path h="99763" w="518270">
                  <a:moveTo>
                    <a:pt x="49881" y="0"/>
                  </a:moveTo>
                  <a:lnTo>
                    <a:pt x="468389" y="0"/>
                  </a:lnTo>
                  <a:cubicBezTo>
                    <a:pt x="495938" y="0"/>
                    <a:pt x="518270" y="22333"/>
                    <a:pt x="518270" y="49881"/>
                  </a:cubicBezTo>
                  <a:lnTo>
                    <a:pt x="518270" y="49881"/>
                  </a:lnTo>
                  <a:cubicBezTo>
                    <a:pt x="518270" y="63111"/>
                    <a:pt x="513015" y="75798"/>
                    <a:pt x="503660" y="85153"/>
                  </a:cubicBezTo>
                  <a:cubicBezTo>
                    <a:pt x="494306" y="94507"/>
                    <a:pt x="481618" y="99763"/>
                    <a:pt x="468389" y="99763"/>
                  </a:cubicBezTo>
                  <a:lnTo>
                    <a:pt x="49881" y="99763"/>
                  </a:lnTo>
                  <a:cubicBezTo>
                    <a:pt x="36652" y="99763"/>
                    <a:pt x="23965" y="94507"/>
                    <a:pt x="14610" y="85153"/>
                  </a:cubicBezTo>
                  <a:cubicBezTo>
                    <a:pt x="5255" y="75798"/>
                    <a:pt x="0" y="63111"/>
                    <a:pt x="0" y="49881"/>
                  </a:cubicBezTo>
                  <a:lnTo>
                    <a:pt x="0" y="49881"/>
                  </a:lnTo>
                  <a:cubicBezTo>
                    <a:pt x="0" y="36652"/>
                    <a:pt x="5255" y="23965"/>
                    <a:pt x="14610" y="14610"/>
                  </a:cubicBezTo>
                  <a:cubicBezTo>
                    <a:pt x="23965" y="5255"/>
                    <a:pt x="36652" y="0"/>
                    <a:pt x="498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8270" cy="137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1905" y="9707478"/>
            <a:ext cx="6037095" cy="33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9"/>
              </a:lnSpc>
              <a:spcBef>
                <a:spcPct val="0"/>
              </a:spcBef>
            </a:pPr>
            <a:r>
              <a:rPr lang="en-US" sz="1978" spc="191">
                <a:solidFill>
                  <a:srgbClr val="FF3131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귀무가설의 기각이 거절됨 → 집단 간 차이 無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2290" y="1890246"/>
            <a:ext cx="10054783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BPM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689001" y="2398905"/>
            <a:ext cx="10013098" cy="6495997"/>
          </a:xfrm>
          <a:custGeom>
            <a:avLst/>
            <a:gdLst/>
            <a:ahLst/>
            <a:cxnLst/>
            <a:rect r="r" b="b" t="t" l="l"/>
            <a:pathLst>
              <a:path h="6495997" w="10013098">
                <a:moveTo>
                  <a:pt x="0" y="0"/>
                </a:moveTo>
                <a:lnTo>
                  <a:pt x="10013098" y="0"/>
                </a:lnTo>
                <a:lnTo>
                  <a:pt x="10013098" y="6495997"/>
                </a:lnTo>
                <a:lnTo>
                  <a:pt x="0" y="6495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6968505" y="5370862"/>
            <a:ext cx="816955" cy="4129869"/>
            <a:chOff x="0" y="0"/>
            <a:chExt cx="212668" cy="10750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2668" cy="1075079"/>
            </a:xfrm>
            <a:custGeom>
              <a:avLst/>
              <a:gdLst/>
              <a:ahLst/>
              <a:cxnLst/>
              <a:rect r="r" b="b" t="t" l="l"/>
              <a:pathLst>
                <a:path h="1075079" w="212668">
                  <a:moveTo>
                    <a:pt x="106334" y="0"/>
                  </a:moveTo>
                  <a:lnTo>
                    <a:pt x="106334" y="0"/>
                  </a:lnTo>
                  <a:cubicBezTo>
                    <a:pt x="134536" y="0"/>
                    <a:pt x="161582" y="11203"/>
                    <a:pt x="181524" y="31145"/>
                  </a:cubicBezTo>
                  <a:cubicBezTo>
                    <a:pt x="201465" y="51086"/>
                    <a:pt x="212668" y="78133"/>
                    <a:pt x="212668" y="106334"/>
                  </a:cubicBezTo>
                  <a:lnTo>
                    <a:pt x="212668" y="968745"/>
                  </a:lnTo>
                  <a:cubicBezTo>
                    <a:pt x="212668" y="996946"/>
                    <a:pt x="201465" y="1023993"/>
                    <a:pt x="181524" y="1043934"/>
                  </a:cubicBezTo>
                  <a:cubicBezTo>
                    <a:pt x="161582" y="1063876"/>
                    <a:pt x="134536" y="1075079"/>
                    <a:pt x="106334" y="1075079"/>
                  </a:cubicBezTo>
                  <a:lnTo>
                    <a:pt x="106334" y="1075079"/>
                  </a:lnTo>
                  <a:cubicBezTo>
                    <a:pt x="47607" y="1075079"/>
                    <a:pt x="0" y="1027471"/>
                    <a:pt x="0" y="968745"/>
                  </a:cubicBezTo>
                  <a:lnTo>
                    <a:pt x="0" y="106334"/>
                  </a:lnTo>
                  <a:cubicBezTo>
                    <a:pt x="0" y="47607"/>
                    <a:pt x="47607" y="0"/>
                    <a:pt x="1063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12668" cy="1122704"/>
            </a:xfrm>
            <a:prstGeom prst="rect">
              <a:avLst/>
            </a:prstGeom>
          </p:spPr>
          <p:txBody>
            <a:bodyPr anchor="ctr" rtlCol="false" tIns="51396" lIns="51396" bIns="51396" rIns="51396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721" y="2592984"/>
            <a:ext cx="6931864" cy="1530412"/>
          </a:xfrm>
          <a:custGeom>
            <a:avLst/>
            <a:gdLst/>
            <a:ahLst/>
            <a:cxnLst/>
            <a:rect r="r" b="b" t="t" l="l"/>
            <a:pathLst>
              <a:path h="1530412" w="6931864">
                <a:moveTo>
                  <a:pt x="0" y="0"/>
                </a:moveTo>
                <a:lnTo>
                  <a:pt x="6931864" y="0"/>
                </a:lnTo>
                <a:lnTo>
                  <a:pt x="6931864" y="1530412"/>
                </a:lnTo>
                <a:lnTo>
                  <a:pt x="0" y="1530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21" y="4176385"/>
            <a:ext cx="6931864" cy="5330893"/>
          </a:xfrm>
          <a:custGeom>
            <a:avLst/>
            <a:gdLst/>
            <a:ahLst/>
            <a:cxnLst/>
            <a:rect r="r" b="b" t="t" l="l"/>
            <a:pathLst>
              <a:path h="5330893" w="6931864">
                <a:moveTo>
                  <a:pt x="0" y="0"/>
                </a:moveTo>
                <a:lnTo>
                  <a:pt x="6931864" y="0"/>
                </a:lnTo>
                <a:lnTo>
                  <a:pt x="6931864" y="5330893"/>
                </a:lnTo>
                <a:lnTo>
                  <a:pt x="0" y="533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2290" y="1890246"/>
            <a:ext cx="10054783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ENERGY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12233" y="3732444"/>
            <a:ext cx="2137716" cy="347430"/>
            <a:chOff x="0" y="0"/>
            <a:chExt cx="613835" cy="997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3835" cy="99763"/>
            </a:xfrm>
            <a:custGeom>
              <a:avLst/>
              <a:gdLst/>
              <a:ahLst/>
              <a:cxnLst/>
              <a:rect r="r" b="b" t="t" l="l"/>
              <a:pathLst>
                <a:path h="99763" w="613835">
                  <a:moveTo>
                    <a:pt x="49881" y="0"/>
                  </a:moveTo>
                  <a:lnTo>
                    <a:pt x="563954" y="0"/>
                  </a:lnTo>
                  <a:cubicBezTo>
                    <a:pt x="591503" y="0"/>
                    <a:pt x="613835" y="22333"/>
                    <a:pt x="613835" y="49881"/>
                  </a:cubicBezTo>
                  <a:lnTo>
                    <a:pt x="613835" y="49881"/>
                  </a:lnTo>
                  <a:cubicBezTo>
                    <a:pt x="613835" y="63111"/>
                    <a:pt x="608580" y="75798"/>
                    <a:pt x="599225" y="85153"/>
                  </a:cubicBezTo>
                  <a:cubicBezTo>
                    <a:pt x="589871" y="94507"/>
                    <a:pt x="577183" y="99763"/>
                    <a:pt x="563954" y="99763"/>
                  </a:cubicBezTo>
                  <a:lnTo>
                    <a:pt x="49881" y="99763"/>
                  </a:lnTo>
                  <a:cubicBezTo>
                    <a:pt x="36652" y="99763"/>
                    <a:pt x="23965" y="94507"/>
                    <a:pt x="14610" y="85153"/>
                  </a:cubicBezTo>
                  <a:cubicBezTo>
                    <a:pt x="5255" y="75798"/>
                    <a:pt x="0" y="63111"/>
                    <a:pt x="0" y="49881"/>
                  </a:cubicBezTo>
                  <a:lnTo>
                    <a:pt x="0" y="49881"/>
                  </a:lnTo>
                  <a:cubicBezTo>
                    <a:pt x="0" y="36652"/>
                    <a:pt x="5255" y="23965"/>
                    <a:pt x="14610" y="14610"/>
                  </a:cubicBezTo>
                  <a:cubicBezTo>
                    <a:pt x="23965" y="5255"/>
                    <a:pt x="36652" y="0"/>
                    <a:pt x="498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3835" cy="137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45726" y="2277059"/>
            <a:ext cx="9876980" cy="6370652"/>
          </a:xfrm>
          <a:custGeom>
            <a:avLst/>
            <a:gdLst/>
            <a:ahLst/>
            <a:cxnLst/>
            <a:rect r="r" b="b" t="t" l="l"/>
            <a:pathLst>
              <a:path h="6370652" w="9876980">
                <a:moveTo>
                  <a:pt x="0" y="0"/>
                </a:moveTo>
                <a:lnTo>
                  <a:pt x="9876980" y="0"/>
                </a:lnTo>
                <a:lnTo>
                  <a:pt x="9876980" y="6370653"/>
                </a:lnTo>
                <a:lnTo>
                  <a:pt x="0" y="6370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03707" y="5813380"/>
            <a:ext cx="6242019" cy="347430"/>
            <a:chOff x="0" y="0"/>
            <a:chExt cx="1792366" cy="997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2366" cy="99763"/>
            </a:xfrm>
            <a:custGeom>
              <a:avLst/>
              <a:gdLst/>
              <a:ahLst/>
              <a:cxnLst/>
              <a:rect r="r" b="b" t="t" l="l"/>
              <a:pathLst>
                <a:path h="99763" w="1792366">
                  <a:moveTo>
                    <a:pt x="21085" y="0"/>
                  </a:moveTo>
                  <a:lnTo>
                    <a:pt x="1771281" y="0"/>
                  </a:lnTo>
                  <a:cubicBezTo>
                    <a:pt x="1776874" y="0"/>
                    <a:pt x="1782237" y="2221"/>
                    <a:pt x="1786191" y="6176"/>
                  </a:cubicBezTo>
                  <a:cubicBezTo>
                    <a:pt x="1790145" y="10130"/>
                    <a:pt x="1792366" y="15493"/>
                    <a:pt x="1792366" y="21085"/>
                  </a:cubicBezTo>
                  <a:lnTo>
                    <a:pt x="1792366" y="78678"/>
                  </a:lnTo>
                  <a:cubicBezTo>
                    <a:pt x="1792366" y="90323"/>
                    <a:pt x="1782926" y="99763"/>
                    <a:pt x="1771281" y="99763"/>
                  </a:cubicBezTo>
                  <a:lnTo>
                    <a:pt x="21085" y="99763"/>
                  </a:lnTo>
                  <a:cubicBezTo>
                    <a:pt x="15493" y="99763"/>
                    <a:pt x="10130" y="97541"/>
                    <a:pt x="6176" y="93587"/>
                  </a:cubicBezTo>
                  <a:cubicBezTo>
                    <a:pt x="2221" y="89633"/>
                    <a:pt x="0" y="84270"/>
                    <a:pt x="0" y="78678"/>
                  </a:cubicBezTo>
                  <a:lnTo>
                    <a:pt x="0" y="21085"/>
                  </a:lnTo>
                  <a:cubicBezTo>
                    <a:pt x="0" y="9440"/>
                    <a:pt x="9440" y="0"/>
                    <a:pt x="21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92366" cy="137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03707" y="6915678"/>
            <a:ext cx="6242019" cy="347430"/>
            <a:chOff x="0" y="0"/>
            <a:chExt cx="1792366" cy="997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2366" cy="99763"/>
            </a:xfrm>
            <a:custGeom>
              <a:avLst/>
              <a:gdLst/>
              <a:ahLst/>
              <a:cxnLst/>
              <a:rect r="r" b="b" t="t" l="l"/>
              <a:pathLst>
                <a:path h="99763" w="1792366">
                  <a:moveTo>
                    <a:pt x="21085" y="0"/>
                  </a:moveTo>
                  <a:lnTo>
                    <a:pt x="1771281" y="0"/>
                  </a:lnTo>
                  <a:cubicBezTo>
                    <a:pt x="1776874" y="0"/>
                    <a:pt x="1782237" y="2221"/>
                    <a:pt x="1786191" y="6176"/>
                  </a:cubicBezTo>
                  <a:cubicBezTo>
                    <a:pt x="1790145" y="10130"/>
                    <a:pt x="1792366" y="15493"/>
                    <a:pt x="1792366" y="21085"/>
                  </a:cubicBezTo>
                  <a:lnTo>
                    <a:pt x="1792366" y="78678"/>
                  </a:lnTo>
                  <a:cubicBezTo>
                    <a:pt x="1792366" y="90323"/>
                    <a:pt x="1782926" y="99763"/>
                    <a:pt x="1771281" y="99763"/>
                  </a:cubicBezTo>
                  <a:lnTo>
                    <a:pt x="21085" y="99763"/>
                  </a:lnTo>
                  <a:cubicBezTo>
                    <a:pt x="15493" y="99763"/>
                    <a:pt x="10130" y="97541"/>
                    <a:pt x="6176" y="93587"/>
                  </a:cubicBezTo>
                  <a:cubicBezTo>
                    <a:pt x="2221" y="89633"/>
                    <a:pt x="0" y="84270"/>
                    <a:pt x="0" y="78678"/>
                  </a:cubicBezTo>
                  <a:lnTo>
                    <a:pt x="0" y="21085"/>
                  </a:lnTo>
                  <a:cubicBezTo>
                    <a:pt x="0" y="9440"/>
                    <a:pt x="9440" y="0"/>
                    <a:pt x="21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2366" cy="137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03707" y="7759992"/>
            <a:ext cx="6242019" cy="347430"/>
            <a:chOff x="0" y="0"/>
            <a:chExt cx="1792366" cy="997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92366" cy="99763"/>
            </a:xfrm>
            <a:custGeom>
              <a:avLst/>
              <a:gdLst/>
              <a:ahLst/>
              <a:cxnLst/>
              <a:rect r="r" b="b" t="t" l="l"/>
              <a:pathLst>
                <a:path h="99763" w="1792366">
                  <a:moveTo>
                    <a:pt x="21085" y="0"/>
                  </a:moveTo>
                  <a:lnTo>
                    <a:pt x="1771281" y="0"/>
                  </a:lnTo>
                  <a:cubicBezTo>
                    <a:pt x="1776874" y="0"/>
                    <a:pt x="1782237" y="2221"/>
                    <a:pt x="1786191" y="6176"/>
                  </a:cubicBezTo>
                  <a:cubicBezTo>
                    <a:pt x="1790145" y="10130"/>
                    <a:pt x="1792366" y="15493"/>
                    <a:pt x="1792366" y="21085"/>
                  </a:cubicBezTo>
                  <a:lnTo>
                    <a:pt x="1792366" y="78678"/>
                  </a:lnTo>
                  <a:cubicBezTo>
                    <a:pt x="1792366" y="90323"/>
                    <a:pt x="1782926" y="99763"/>
                    <a:pt x="1771281" y="99763"/>
                  </a:cubicBezTo>
                  <a:lnTo>
                    <a:pt x="21085" y="99763"/>
                  </a:lnTo>
                  <a:cubicBezTo>
                    <a:pt x="15493" y="99763"/>
                    <a:pt x="10130" y="97541"/>
                    <a:pt x="6176" y="93587"/>
                  </a:cubicBezTo>
                  <a:cubicBezTo>
                    <a:pt x="2221" y="89633"/>
                    <a:pt x="0" y="84270"/>
                    <a:pt x="0" y="78678"/>
                  </a:cubicBezTo>
                  <a:lnTo>
                    <a:pt x="0" y="21085"/>
                  </a:lnTo>
                  <a:cubicBezTo>
                    <a:pt x="0" y="9440"/>
                    <a:pt x="9440" y="0"/>
                    <a:pt x="21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92366" cy="137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03707" y="8565217"/>
            <a:ext cx="6242019" cy="347430"/>
            <a:chOff x="0" y="0"/>
            <a:chExt cx="1792366" cy="997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92366" cy="99763"/>
            </a:xfrm>
            <a:custGeom>
              <a:avLst/>
              <a:gdLst/>
              <a:ahLst/>
              <a:cxnLst/>
              <a:rect r="r" b="b" t="t" l="l"/>
              <a:pathLst>
                <a:path h="99763" w="1792366">
                  <a:moveTo>
                    <a:pt x="21085" y="0"/>
                  </a:moveTo>
                  <a:lnTo>
                    <a:pt x="1771281" y="0"/>
                  </a:lnTo>
                  <a:cubicBezTo>
                    <a:pt x="1776874" y="0"/>
                    <a:pt x="1782237" y="2221"/>
                    <a:pt x="1786191" y="6176"/>
                  </a:cubicBezTo>
                  <a:cubicBezTo>
                    <a:pt x="1790145" y="10130"/>
                    <a:pt x="1792366" y="15493"/>
                    <a:pt x="1792366" y="21085"/>
                  </a:cubicBezTo>
                  <a:lnTo>
                    <a:pt x="1792366" y="78678"/>
                  </a:lnTo>
                  <a:cubicBezTo>
                    <a:pt x="1792366" y="90323"/>
                    <a:pt x="1782926" y="99763"/>
                    <a:pt x="1771281" y="99763"/>
                  </a:cubicBezTo>
                  <a:lnTo>
                    <a:pt x="21085" y="99763"/>
                  </a:lnTo>
                  <a:cubicBezTo>
                    <a:pt x="15493" y="99763"/>
                    <a:pt x="10130" y="97541"/>
                    <a:pt x="6176" y="93587"/>
                  </a:cubicBezTo>
                  <a:cubicBezTo>
                    <a:pt x="2221" y="89633"/>
                    <a:pt x="0" y="84270"/>
                    <a:pt x="0" y="78678"/>
                  </a:cubicBezTo>
                  <a:lnTo>
                    <a:pt x="0" y="21085"/>
                  </a:lnTo>
                  <a:cubicBezTo>
                    <a:pt x="0" y="9440"/>
                    <a:pt x="9440" y="0"/>
                    <a:pt x="21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92366" cy="137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03707" y="8870108"/>
            <a:ext cx="6242019" cy="347430"/>
            <a:chOff x="0" y="0"/>
            <a:chExt cx="1792366" cy="997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92366" cy="99763"/>
            </a:xfrm>
            <a:custGeom>
              <a:avLst/>
              <a:gdLst/>
              <a:ahLst/>
              <a:cxnLst/>
              <a:rect r="r" b="b" t="t" l="l"/>
              <a:pathLst>
                <a:path h="99763" w="1792366">
                  <a:moveTo>
                    <a:pt x="21085" y="0"/>
                  </a:moveTo>
                  <a:lnTo>
                    <a:pt x="1771281" y="0"/>
                  </a:lnTo>
                  <a:cubicBezTo>
                    <a:pt x="1776874" y="0"/>
                    <a:pt x="1782237" y="2221"/>
                    <a:pt x="1786191" y="6176"/>
                  </a:cubicBezTo>
                  <a:cubicBezTo>
                    <a:pt x="1790145" y="10130"/>
                    <a:pt x="1792366" y="15493"/>
                    <a:pt x="1792366" y="21085"/>
                  </a:cubicBezTo>
                  <a:lnTo>
                    <a:pt x="1792366" y="78678"/>
                  </a:lnTo>
                  <a:cubicBezTo>
                    <a:pt x="1792366" y="90323"/>
                    <a:pt x="1782926" y="99763"/>
                    <a:pt x="1771281" y="99763"/>
                  </a:cubicBezTo>
                  <a:lnTo>
                    <a:pt x="21085" y="99763"/>
                  </a:lnTo>
                  <a:cubicBezTo>
                    <a:pt x="15493" y="99763"/>
                    <a:pt x="10130" y="97541"/>
                    <a:pt x="6176" y="93587"/>
                  </a:cubicBezTo>
                  <a:cubicBezTo>
                    <a:pt x="2221" y="89633"/>
                    <a:pt x="0" y="84270"/>
                    <a:pt x="0" y="78678"/>
                  </a:cubicBezTo>
                  <a:lnTo>
                    <a:pt x="0" y="21085"/>
                  </a:lnTo>
                  <a:cubicBezTo>
                    <a:pt x="0" y="9440"/>
                    <a:pt x="9440" y="0"/>
                    <a:pt x="21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92366" cy="137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56749" y="2385532"/>
            <a:ext cx="9966726" cy="6331567"/>
          </a:xfrm>
          <a:custGeom>
            <a:avLst/>
            <a:gdLst/>
            <a:ahLst/>
            <a:cxnLst/>
            <a:rect r="r" b="b" t="t" l="l"/>
            <a:pathLst>
              <a:path h="6331567" w="9966726">
                <a:moveTo>
                  <a:pt x="0" y="0"/>
                </a:moveTo>
                <a:lnTo>
                  <a:pt x="9966726" y="0"/>
                </a:lnTo>
                <a:lnTo>
                  <a:pt x="9966726" y="6331567"/>
                </a:lnTo>
                <a:lnTo>
                  <a:pt x="0" y="6331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1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9721" y="2713230"/>
            <a:ext cx="6561678" cy="1516947"/>
          </a:xfrm>
          <a:custGeom>
            <a:avLst/>
            <a:gdLst/>
            <a:ahLst/>
            <a:cxnLst/>
            <a:rect r="r" b="b" t="t" l="l"/>
            <a:pathLst>
              <a:path h="1516947" w="6561678">
                <a:moveTo>
                  <a:pt x="0" y="0"/>
                </a:moveTo>
                <a:lnTo>
                  <a:pt x="6561678" y="0"/>
                </a:lnTo>
                <a:lnTo>
                  <a:pt x="6561678" y="1516947"/>
                </a:lnTo>
                <a:lnTo>
                  <a:pt x="0" y="1516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9721" y="4230177"/>
            <a:ext cx="6561678" cy="5524486"/>
          </a:xfrm>
          <a:custGeom>
            <a:avLst/>
            <a:gdLst/>
            <a:ahLst/>
            <a:cxnLst/>
            <a:rect r="r" b="b" t="t" l="l"/>
            <a:pathLst>
              <a:path h="5524486" w="6561678">
                <a:moveTo>
                  <a:pt x="0" y="0"/>
                </a:moveTo>
                <a:lnTo>
                  <a:pt x="6561678" y="0"/>
                </a:lnTo>
                <a:lnTo>
                  <a:pt x="6561678" y="5524486"/>
                </a:lnTo>
                <a:lnTo>
                  <a:pt x="0" y="5524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758" r="-63787" b="-160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15194" y="3898330"/>
            <a:ext cx="2226918" cy="331847"/>
            <a:chOff x="0" y="0"/>
            <a:chExt cx="597818" cy="890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7818" cy="89085"/>
            </a:xfrm>
            <a:custGeom>
              <a:avLst/>
              <a:gdLst/>
              <a:ahLst/>
              <a:cxnLst/>
              <a:rect r="r" b="b" t="t" l="l"/>
              <a:pathLst>
                <a:path h="89085" w="597818">
                  <a:moveTo>
                    <a:pt x="44542" y="0"/>
                  </a:moveTo>
                  <a:lnTo>
                    <a:pt x="553275" y="0"/>
                  </a:lnTo>
                  <a:cubicBezTo>
                    <a:pt x="565089" y="0"/>
                    <a:pt x="576418" y="4693"/>
                    <a:pt x="584772" y="13046"/>
                  </a:cubicBezTo>
                  <a:cubicBezTo>
                    <a:pt x="593125" y="21399"/>
                    <a:pt x="597818" y="32729"/>
                    <a:pt x="597818" y="44542"/>
                  </a:cubicBezTo>
                  <a:lnTo>
                    <a:pt x="597818" y="44542"/>
                  </a:lnTo>
                  <a:cubicBezTo>
                    <a:pt x="597818" y="69142"/>
                    <a:pt x="577876" y="89085"/>
                    <a:pt x="553275" y="89085"/>
                  </a:cubicBezTo>
                  <a:lnTo>
                    <a:pt x="44542" y="89085"/>
                  </a:lnTo>
                  <a:cubicBezTo>
                    <a:pt x="19942" y="89085"/>
                    <a:pt x="0" y="69142"/>
                    <a:pt x="0" y="44542"/>
                  </a:cubicBezTo>
                  <a:lnTo>
                    <a:pt x="0" y="44542"/>
                  </a:lnTo>
                  <a:cubicBezTo>
                    <a:pt x="0" y="19942"/>
                    <a:pt x="19942" y="0"/>
                    <a:pt x="445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97818" cy="127185"/>
            </a:xfrm>
            <a:prstGeom prst="rect">
              <a:avLst/>
            </a:prstGeom>
          </p:spPr>
          <p:txBody>
            <a:bodyPr anchor="ctr" rtlCol="false" tIns="52123" lIns="52123" bIns="52123" rIns="52123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46528" y="5968891"/>
            <a:ext cx="6110221" cy="333573"/>
            <a:chOff x="0" y="0"/>
            <a:chExt cx="1637578" cy="89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37579" cy="89400"/>
            </a:xfrm>
            <a:custGeom>
              <a:avLst/>
              <a:gdLst/>
              <a:ahLst/>
              <a:cxnLst/>
              <a:rect r="r" b="b" t="t" l="l"/>
              <a:pathLst>
                <a:path h="89400" w="1637579">
                  <a:moveTo>
                    <a:pt x="21540" y="0"/>
                  </a:moveTo>
                  <a:lnTo>
                    <a:pt x="1616039" y="0"/>
                  </a:lnTo>
                  <a:cubicBezTo>
                    <a:pt x="1621751" y="0"/>
                    <a:pt x="1627230" y="2269"/>
                    <a:pt x="1631270" y="6309"/>
                  </a:cubicBezTo>
                  <a:cubicBezTo>
                    <a:pt x="1635309" y="10348"/>
                    <a:pt x="1637579" y="15827"/>
                    <a:pt x="1637579" y="21540"/>
                  </a:cubicBezTo>
                  <a:lnTo>
                    <a:pt x="1637579" y="67860"/>
                  </a:lnTo>
                  <a:cubicBezTo>
                    <a:pt x="1637579" y="73573"/>
                    <a:pt x="1635309" y="79051"/>
                    <a:pt x="1631270" y="83091"/>
                  </a:cubicBezTo>
                  <a:cubicBezTo>
                    <a:pt x="1627230" y="87130"/>
                    <a:pt x="1621751" y="89400"/>
                    <a:pt x="1616039" y="89400"/>
                  </a:cubicBezTo>
                  <a:lnTo>
                    <a:pt x="21540" y="89400"/>
                  </a:lnTo>
                  <a:cubicBezTo>
                    <a:pt x="15827" y="89400"/>
                    <a:pt x="10348" y="87130"/>
                    <a:pt x="6309" y="83091"/>
                  </a:cubicBezTo>
                  <a:cubicBezTo>
                    <a:pt x="2269" y="79051"/>
                    <a:pt x="0" y="73573"/>
                    <a:pt x="0" y="67860"/>
                  </a:cubicBezTo>
                  <a:lnTo>
                    <a:pt x="0" y="21540"/>
                  </a:lnTo>
                  <a:cubicBezTo>
                    <a:pt x="0" y="15827"/>
                    <a:pt x="2269" y="10348"/>
                    <a:pt x="6309" y="6309"/>
                  </a:cubicBezTo>
                  <a:cubicBezTo>
                    <a:pt x="10348" y="2269"/>
                    <a:pt x="15827" y="0"/>
                    <a:pt x="215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37578" cy="127500"/>
            </a:xfrm>
            <a:prstGeom prst="rect">
              <a:avLst/>
            </a:prstGeom>
          </p:spPr>
          <p:txBody>
            <a:bodyPr anchor="ctr" rtlCol="false" tIns="52123" lIns="52123" bIns="52123" rIns="52123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6528" y="7962607"/>
            <a:ext cx="6110221" cy="333573"/>
            <a:chOff x="0" y="0"/>
            <a:chExt cx="1637578" cy="89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7579" cy="89400"/>
            </a:xfrm>
            <a:custGeom>
              <a:avLst/>
              <a:gdLst/>
              <a:ahLst/>
              <a:cxnLst/>
              <a:rect r="r" b="b" t="t" l="l"/>
              <a:pathLst>
                <a:path h="89400" w="1637579">
                  <a:moveTo>
                    <a:pt x="21540" y="0"/>
                  </a:moveTo>
                  <a:lnTo>
                    <a:pt x="1616039" y="0"/>
                  </a:lnTo>
                  <a:cubicBezTo>
                    <a:pt x="1621751" y="0"/>
                    <a:pt x="1627230" y="2269"/>
                    <a:pt x="1631270" y="6309"/>
                  </a:cubicBezTo>
                  <a:cubicBezTo>
                    <a:pt x="1635309" y="10348"/>
                    <a:pt x="1637579" y="15827"/>
                    <a:pt x="1637579" y="21540"/>
                  </a:cubicBezTo>
                  <a:lnTo>
                    <a:pt x="1637579" y="67860"/>
                  </a:lnTo>
                  <a:cubicBezTo>
                    <a:pt x="1637579" y="73573"/>
                    <a:pt x="1635309" y="79051"/>
                    <a:pt x="1631270" y="83091"/>
                  </a:cubicBezTo>
                  <a:cubicBezTo>
                    <a:pt x="1627230" y="87130"/>
                    <a:pt x="1621751" y="89400"/>
                    <a:pt x="1616039" y="89400"/>
                  </a:cubicBezTo>
                  <a:lnTo>
                    <a:pt x="21540" y="89400"/>
                  </a:lnTo>
                  <a:cubicBezTo>
                    <a:pt x="15827" y="89400"/>
                    <a:pt x="10348" y="87130"/>
                    <a:pt x="6309" y="83091"/>
                  </a:cubicBezTo>
                  <a:cubicBezTo>
                    <a:pt x="2269" y="79051"/>
                    <a:pt x="0" y="73573"/>
                    <a:pt x="0" y="67860"/>
                  </a:cubicBezTo>
                  <a:lnTo>
                    <a:pt x="0" y="21540"/>
                  </a:lnTo>
                  <a:cubicBezTo>
                    <a:pt x="0" y="15827"/>
                    <a:pt x="2269" y="10348"/>
                    <a:pt x="6309" y="6309"/>
                  </a:cubicBezTo>
                  <a:cubicBezTo>
                    <a:pt x="10348" y="2269"/>
                    <a:pt x="15827" y="0"/>
                    <a:pt x="215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37578" cy="127500"/>
            </a:xfrm>
            <a:prstGeom prst="rect">
              <a:avLst/>
            </a:prstGeom>
          </p:spPr>
          <p:txBody>
            <a:bodyPr anchor="ctr" rtlCol="false" tIns="52123" lIns="52123" bIns="52123" rIns="52123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46528" y="8798356"/>
            <a:ext cx="6110221" cy="333573"/>
            <a:chOff x="0" y="0"/>
            <a:chExt cx="1637578" cy="89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37579" cy="89400"/>
            </a:xfrm>
            <a:custGeom>
              <a:avLst/>
              <a:gdLst/>
              <a:ahLst/>
              <a:cxnLst/>
              <a:rect r="r" b="b" t="t" l="l"/>
              <a:pathLst>
                <a:path h="89400" w="1637579">
                  <a:moveTo>
                    <a:pt x="21540" y="0"/>
                  </a:moveTo>
                  <a:lnTo>
                    <a:pt x="1616039" y="0"/>
                  </a:lnTo>
                  <a:cubicBezTo>
                    <a:pt x="1621751" y="0"/>
                    <a:pt x="1627230" y="2269"/>
                    <a:pt x="1631270" y="6309"/>
                  </a:cubicBezTo>
                  <a:cubicBezTo>
                    <a:pt x="1635309" y="10348"/>
                    <a:pt x="1637579" y="15827"/>
                    <a:pt x="1637579" y="21540"/>
                  </a:cubicBezTo>
                  <a:lnTo>
                    <a:pt x="1637579" y="67860"/>
                  </a:lnTo>
                  <a:cubicBezTo>
                    <a:pt x="1637579" y="73573"/>
                    <a:pt x="1635309" y="79051"/>
                    <a:pt x="1631270" y="83091"/>
                  </a:cubicBezTo>
                  <a:cubicBezTo>
                    <a:pt x="1627230" y="87130"/>
                    <a:pt x="1621751" y="89400"/>
                    <a:pt x="1616039" y="89400"/>
                  </a:cubicBezTo>
                  <a:lnTo>
                    <a:pt x="21540" y="89400"/>
                  </a:lnTo>
                  <a:cubicBezTo>
                    <a:pt x="15827" y="89400"/>
                    <a:pt x="10348" y="87130"/>
                    <a:pt x="6309" y="83091"/>
                  </a:cubicBezTo>
                  <a:cubicBezTo>
                    <a:pt x="2269" y="79051"/>
                    <a:pt x="0" y="73573"/>
                    <a:pt x="0" y="67860"/>
                  </a:cubicBezTo>
                  <a:lnTo>
                    <a:pt x="0" y="21540"/>
                  </a:lnTo>
                  <a:cubicBezTo>
                    <a:pt x="0" y="15827"/>
                    <a:pt x="2269" y="10348"/>
                    <a:pt x="6309" y="6309"/>
                  </a:cubicBezTo>
                  <a:cubicBezTo>
                    <a:pt x="10348" y="2269"/>
                    <a:pt x="15827" y="0"/>
                    <a:pt x="215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37578" cy="127500"/>
            </a:xfrm>
            <a:prstGeom prst="rect">
              <a:avLst/>
            </a:prstGeom>
          </p:spPr>
          <p:txBody>
            <a:bodyPr anchor="ctr" rtlCol="false" tIns="52123" lIns="52123" bIns="52123" rIns="52123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32290" y="1890246"/>
            <a:ext cx="10054783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DANCEABILITY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910" y="1876306"/>
            <a:ext cx="7980988" cy="5287405"/>
          </a:xfrm>
          <a:custGeom>
            <a:avLst/>
            <a:gdLst/>
            <a:ahLst/>
            <a:cxnLst/>
            <a:rect r="r" b="b" t="t" l="l"/>
            <a:pathLst>
              <a:path h="5287405" w="7980988">
                <a:moveTo>
                  <a:pt x="0" y="0"/>
                </a:moveTo>
                <a:lnTo>
                  <a:pt x="7980989" y="0"/>
                </a:lnTo>
                <a:lnTo>
                  <a:pt x="7980989" y="5287404"/>
                </a:lnTo>
                <a:lnTo>
                  <a:pt x="0" y="528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34101" y="1876306"/>
            <a:ext cx="7980988" cy="5287405"/>
          </a:xfrm>
          <a:custGeom>
            <a:avLst/>
            <a:gdLst/>
            <a:ahLst/>
            <a:cxnLst/>
            <a:rect r="r" b="b" t="t" l="l"/>
            <a:pathLst>
              <a:path h="5287405" w="7980988">
                <a:moveTo>
                  <a:pt x="0" y="0"/>
                </a:moveTo>
                <a:lnTo>
                  <a:pt x="7980989" y="0"/>
                </a:lnTo>
                <a:lnTo>
                  <a:pt x="7980989" y="5287404"/>
                </a:lnTo>
                <a:lnTo>
                  <a:pt x="0" y="528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234101" y="4695288"/>
            <a:ext cx="2728469" cy="2468422"/>
            <a:chOff x="0" y="0"/>
            <a:chExt cx="790817" cy="7154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0817" cy="715445"/>
            </a:xfrm>
            <a:custGeom>
              <a:avLst/>
              <a:gdLst/>
              <a:ahLst/>
              <a:cxnLst/>
              <a:rect r="r" b="b" t="t" l="l"/>
              <a:pathLst>
                <a:path h="715445" w="790817">
                  <a:moveTo>
                    <a:pt x="48237" y="0"/>
                  </a:moveTo>
                  <a:lnTo>
                    <a:pt x="742580" y="0"/>
                  </a:lnTo>
                  <a:cubicBezTo>
                    <a:pt x="755373" y="0"/>
                    <a:pt x="767642" y="5082"/>
                    <a:pt x="776688" y="14128"/>
                  </a:cubicBezTo>
                  <a:cubicBezTo>
                    <a:pt x="785735" y="23174"/>
                    <a:pt x="790817" y="35444"/>
                    <a:pt x="790817" y="48237"/>
                  </a:cubicBezTo>
                  <a:lnTo>
                    <a:pt x="790817" y="667208"/>
                  </a:lnTo>
                  <a:cubicBezTo>
                    <a:pt x="790817" y="680001"/>
                    <a:pt x="785735" y="692270"/>
                    <a:pt x="776688" y="701317"/>
                  </a:cubicBezTo>
                  <a:cubicBezTo>
                    <a:pt x="767642" y="710363"/>
                    <a:pt x="755373" y="715445"/>
                    <a:pt x="742580" y="715445"/>
                  </a:cubicBezTo>
                  <a:lnTo>
                    <a:pt x="48237" y="715445"/>
                  </a:lnTo>
                  <a:cubicBezTo>
                    <a:pt x="35444" y="715445"/>
                    <a:pt x="23174" y="710363"/>
                    <a:pt x="14128" y="701317"/>
                  </a:cubicBezTo>
                  <a:cubicBezTo>
                    <a:pt x="5082" y="692270"/>
                    <a:pt x="0" y="680001"/>
                    <a:pt x="0" y="667208"/>
                  </a:cubicBezTo>
                  <a:lnTo>
                    <a:pt x="0" y="48237"/>
                  </a:lnTo>
                  <a:cubicBezTo>
                    <a:pt x="0" y="35444"/>
                    <a:pt x="5082" y="23174"/>
                    <a:pt x="14128" y="14128"/>
                  </a:cubicBezTo>
                  <a:cubicBezTo>
                    <a:pt x="23174" y="5082"/>
                    <a:pt x="35444" y="0"/>
                    <a:pt x="482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A66A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90817" cy="753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2910" y="4695288"/>
            <a:ext cx="2728469" cy="2468422"/>
            <a:chOff x="0" y="0"/>
            <a:chExt cx="790817" cy="7154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0817" cy="715445"/>
            </a:xfrm>
            <a:custGeom>
              <a:avLst/>
              <a:gdLst/>
              <a:ahLst/>
              <a:cxnLst/>
              <a:rect r="r" b="b" t="t" l="l"/>
              <a:pathLst>
                <a:path h="715445" w="790817">
                  <a:moveTo>
                    <a:pt x="48237" y="0"/>
                  </a:moveTo>
                  <a:lnTo>
                    <a:pt x="742580" y="0"/>
                  </a:lnTo>
                  <a:cubicBezTo>
                    <a:pt x="755373" y="0"/>
                    <a:pt x="767642" y="5082"/>
                    <a:pt x="776688" y="14128"/>
                  </a:cubicBezTo>
                  <a:cubicBezTo>
                    <a:pt x="785735" y="23174"/>
                    <a:pt x="790817" y="35444"/>
                    <a:pt x="790817" y="48237"/>
                  </a:cubicBezTo>
                  <a:lnTo>
                    <a:pt x="790817" y="667208"/>
                  </a:lnTo>
                  <a:cubicBezTo>
                    <a:pt x="790817" y="680001"/>
                    <a:pt x="785735" y="692270"/>
                    <a:pt x="776688" y="701317"/>
                  </a:cubicBezTo>
                  <a:cubicBezTo>
                    <a:pt x="767642" y="710363"/>
                    <a:pt x="755373" y="715445"/>
                    <a:pt x="742580" y="715445"/>
                  </a:cubicBezTo>
                  <a:lnTo>
                    <a:pt x="48237" y="715445"/>
                  </a:lnTo>
                  <a:cubicBezTo>
                    <a:pt x="35444" y="715445"/>
                    <a:pt x="23174" y="710363"/>
                    <a:pt x="14128" y="701317"/>
                  </a:cubicBezTo>
                  <a:cubicBezTo>
                    <a:pt x="5082" y="692270"/>
                    <a:pt x="0" y="680001"/>
                    <a:pt x="0" y="667208"/>
                  </a:cubicBezTo>
                  <a:lnTo>
                    <a:pt x="0" y="48237"/>
                  </a:lnTo>
                  <a:cubicBezTo>
                    <a:pt x="0" y="35444"/>
                    <a:pt x="5082" y="23174"/>
                    <a:pt x="14128" y="14128"/>
                  </a:cubicBezTo>
                  <a:cubicBezTo>
                    <a:pt x="23174" y="5082"/>
                    <a:pt x="35444" y="0"/>
                    <a:pt x="482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A66A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90817" cy="753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53051" y="7373260"/>
            <a:ext cx="11009731" cy="2585761"/>
            <a:chOff x="0" y="0"/>
            <a:chExt cx="2899682" cy="6810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99682" cy="681023"/>
            </a:xfrm>
            <a:custGeom>
              <a:avLst/>
              <a:gdLst/>
              <a:ahLst/>
              <a:cxnLst/>
              <a:rect r="r" b="b" t="t" l="l"/>
              <a:pathLst>
                <a:path h="681023" w="2899682">
                  <a:moveTo>
                    <a:pt x="0" y="0"/>
                  </a:moveTo>
                  <a:lnTo>
                    <a:pt x="2899682" y="0"/>
                  </a:lnTo>
                  <a:lnTo>
                    <a:pt x="2899682" y="681023"/>
                  </a:lnTo>
                  <a:lnTo>
                    <a:pt x="0" y="681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A66A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99682" cy="719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155804" y="7532666"/>
            <a:ext cx="10004227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203">
                <a:solidFill>
                  <a:srgbClr val="7A66AC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● 2010~2014년의 독특한 양상</a:t>
            </a:r>
          </a:p>
          <a:p>
            <a:pPr algn="l">
              <a:lnSpc>
                <a:spcPts val="2850"/>
              </a:lnSpc>
            </a:pPr>
            <a:r>
              <a:rPr lang="en-US" sz="1900" spc="184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–</a:t>
            </a:r>
            <a:r>
              <a:rPr lang="en-US" sz="1900" spc="184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Danceability와 Energy 모두 평균 최고치 기록</a:t>
            </a:r>
          </a:p>
          <a:p>
            <a:pPr algn="l">
              <a:lnSpc>
                <a:spcPts val="2850"/>
              </a:lnSpc>
            </a:pPr>
            <a:r>
              <a:rPr lang="en-US" sz="1900" spc="184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</a:t>
            </a:r>
            <a:r>
              <a:rPr lang="en-US" sz="1900" spc="184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– D</a:t>
            </a:r>
            <a:r>
              <a:rPr lang="en-US" sz="1900" spc="184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anceability : 시대 전체의 평균 변화폭이 적음에도 해당 구간에서 가장 높은 평균값</a:t>
            </a:r>
          </a:p>
          <a:p>
            <a:pPr algn="l">
              <a:lnSpc>
                <a:spcPts val="2850"/>
              </a:lnSpc>
            </a:pPr>
            <a:r>
              <a:rPr lang="en-US" sz="1900" spc="184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– 타 시대와 확연히 다른 음악 트렌드 시사</a:t>
            </a:r>
          </a:p>
          <a:p>
            <a:pPr algn="l">
              <a:lnSpc>
                <a:spcPts val="2850"/>
              </a:lnSpc>
            </a:pPr>
            <a:r>
              <a:rPr lang="en-US" sz="1900" spc="184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→ 공연 중심 음악, 페스티벌/클럽 문화의 활성화</a:t>
            </a:r>
          </a:p>
          <a:p>
            <a:pPr algn="l">
              <a:lnSpc>
                <a:spcPts val="2850"/>
              </a:lnSpc>
            </a:pPr>
            <a:r>
              <a:rPr lang="en-US" sz="1900" spc="184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→ 댄스곡 중심으로 소비 트렌드 이동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076" y="2713230"/>
            <a:ext cx="7097431" cy="1575540"/>
          </a:xfrm>
          <a:custGeom>
            <a:avLst/>
            <a:gdLst/>
            <a:ahLst/>
            <a:cxnLst/>
            <a:rect r="r" b="b" t="t" l="l"/>
            <a:pathLst>
              <a:path h="1575540" w="7097431">
                <a:moveTo>
                  <a:pt x="0" y="0"/>
                </a:moveTo>
                <a:lnTo>
                  <a:pt x="7097431" y="0"/>
                </a:lnTo>
                <a:lnTo>
                  <a:pt x="7097431" y="1575540"/>
                </a:lnTo>
                <a:lnTo>
                  <a:pt x="0" y="1575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1076" y="4288770"/>
            <a:ext cx="7097431" cy="5513322"/>
          </a:xfrm>
          <a:custGeom>
            <a:avLst/>
            <a:gdLst/>
            <a:ahLst/>
            <a:cxnLst/>
            <a:rect r="r" b="b" t="t" l="l"/>
            <a:pathLst>
              <a:path h="5513322" w="7097431">
                <a:moveTo>
                  <a:pt x="0" y="0"/>
                </a:moveTo>
                <a:lnTo>
                  <a:pt x="7097431" y="0"/>
                </a:lnTo>
                <a:lnTo>
                  <a:pt x="7097431" y="5513322"/>
                </a:lnTo>
                <a:lnTo>
                  <a:pt x="0" y="5513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85678" y="3849526"/>
            <a:ext cx="2134880" cy="335522"/>
            <a:chOff x="0" y="0"/>
            <a:chExt cx="566833" cy="890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6833" cy="89085"/>
            </a:xfrm>
            <a:custGeom>
              <a:avLst/>
              <a:gdLst/>
              <a:ahLst/>
              <a:cxnLst/>
              <a:rect r="r" b="b" t="t" l="l"/>
              <a:pathLst>
                <a:path h="89085" w="566833">
                  <a:moveTo>
                    <a:pt x="44542" y="0"/>
                  </a:moveTo>
                  <a:lnTo>
                    <a:pt x="522290" y="0"/>
                  </a:lnTo>
                  <a:cubicBezTo>
                    <a:pt x="546890" y="0"/>
                    <a:pt x="566833" y="19942"/>
                    <a:pt x="566833" y="44542"/>
                  </a:cubicBezTo>
                  <a:lnTo>
                    <a:pt x="566833" y="44542"/>
                  </a:lnTo>
                  <a:cubicBezTo>
                    <a:pt x="566833" y="56356"/>
                    <a:pt x="562140" y="67685"/>
                    <a:pt x="553787" y="76038"/>
                  </a:cubicBezTo>
                  <a:cubicBezTo>
                    <a:pt x="545433" y="84392"/>
                    <a:pt x="534104" y="89085"/>
                    <a:pt x="522290" y="89085"/>
                  </a:cubicBezTo>
                  <a:lnTo>
                    <a:pt x="44542" y="89085"/>
                  </a:lnTo>
                  <a:cubicBezTo>
                    <a:pt x="19942" y="89085"/>
                    <a:pt x="0" y="69142"/>
                    <a:pt x="0" y="44542"/>
                  </a:cubicBezTo>
                  <a:lnTo>
                    <a:pt x="0" y="44542"/>
                  </a:lnTo>
                  <a:cubicBezTo>
                    <a:pt x="0" y="19942"/>
                    <a:pt x="19942" y="0"/>
                    <a:pt x="445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6833" cy="127185"/>
            </a:xfrm>
            <a:prstGeom prst="rect">
              <a:avLst/>
            </a:prstGeom>
          </p:spPr>
          <p:txBody>
            <a:bodyPr anchor="ctr" rtlCol="false" tIns="52123" lIns="52123" bIns="52123" rIns="52123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88507" y="1561919"/>
            <a:ext cx="7308059" cy="4741104"/>
          </a:xfrm>
          <a:custGeom>
            <a:avLst/>
            <a:gdLst/>
            <a:ahLst/>
            <a:cxnLst/>
            <a:rect r="r" b="b" t="t" l="l"/>
            <a:pathLst>
              <a:path h="4741104" w="7308059">
                <a:moveTo>
                  <a:pt x="0" y="0"/>
                </a:moveTo>
                <a:lnTo>
                  <a:pt x="7308060" y="0"/>
                </a:lnTo>
                <a:lnTo>
                  <a:pt x="7308060" y="4741103"/>
                </a:lnTo>
                <a:lnTo>
                  <a:pt x="0" y="4741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2290" y="1890246"/>
            <a:ext cx="10054783" cy="62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ACOUSTICNESS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942537" y="4784788"/>
            <a:ext cx="5839238" cy="5455290"/>
          </a:xfrm>
          <a:custGeom>
            <a:avLst/>
            <a:gdLst/>
            <a:ahLst/>
            <a:cxnLst/>
            <a:rect r="r" b="b" t="t" l="l"/>
            <a:pathLst>
              <a:path h="5455290" w="5839238">
                <a:moveTo>
                  <a:pt x="0" y="0"/>
                </a:moveTo>
                <a:lnTo>
                  <a:pt x="5839238" y="0"/>
                </a:lnTo>
                <a:lnTo>
                  <a:pt x="5839238" y="5455290"/>
                </a:lnTo>
                <a:lnTo>
                  <a:pt x="0" y="5455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06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725507" y="6727479"/>
            <a:ext cx="2991447" cy="2530821"/>
            <a:chOff x="0" y="0"/>
            <a:chExt cx="812800" cy="6876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87644"/>
            </a:xfrm>
            <a:custGeom>
              <a:avLst/>
              <a:gdLst/>
              <a:ahLst/>
              <a:cxnLst/>
              <a:rect r="r" b="b" t="t" l="l"/>
              <a:pathLst>
                <a:path h="687644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560644"/>
                  </a:lnTo>
                  <a:cubicBezTo>
                    <a:pt x="812800" y="594327"/>
                    <a:pt x="799420" y="626630"/>
                    <a:pt x="775603" y="650447"/>
                  </a:cubicBezTo>
                  <a:cubicBezTo>
                    <a:pt x="751785" y="674264"/>
                    <a:pt x="719482" y="687644"/>
                    <a:pt x="685800" y="687644"/>
                  </a:cubicBezTo>
                  <a:lnTo>
                    <a:pt x="127000" y="687644"/>
                  </a:lnTo>
                  <a:cubicBezTo>
                    <a:pt x="56860" y="687644"/>
                    <a:pt x="0" y="630784"/>
                    <a:pt x="0" y="560644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A66AC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72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977101" y="7164215"/>
            <a:ext cx="248825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 spc="174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전자음 사운드</a:t>
            </a:r>
          </a:p>
          <a:p>
            <a:pPr algn="ctr">
              <a:lnSpc>
                <a:spcPts val="3060"/>
              </a:lnSpc>
            </a:pPr>
            <a:r>
              <a:rPr lang="en-US" sz="1800" spc="174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⇓</a:t>
            </a:r>
          </a:p>
          <a:p>
            <a:pPr algn="ctr">
              <a:lnSpc>
                <a:spcPts val="3060"/>
              </a:lnSpc>
            </a:pPr>
            <a:r>
              <a:rPr lang="en-US" sz="1800" spc="174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자연스러운 </a:t>
            </a:r>
          </a:p>
          <a:p>
            <a:pPr algn="ctr">
              <a:lnSpc>
                <a:spcPts val="3060"/>
              </a:lnSpc>
            </a:pPr>
            <a:r>
              <a:rPr lang="en-US" sz="1800" spc="174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어쿠스틱 사운드 선호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9721" y="729472"/>
            <a:ext cx="10445251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Ch1.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1995-2024년 히트곡 특징 시각화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873" y="3340209"/>
            <a:ext cx="8975876" cy="4951368"/>
          </a:xfrm>
          <a:custGeom>
            <a:avLst/>
            <a:gdLst/>
            <a:ahLst/>
            <a:cxnLst/>
            <a:rect r="r" b="b" t="t" l="l"/>
            <a:pathLst>
              <a:path h="4951368" w="8975876">
                <a:moveTo>
                  <a:pt x="0" y="0"/>
                </a:moveTo>
                <a:lnTo>
                  <a:pt x="8975875" y="0"/>
                </a:lnTo>
                <a:lnTo>
                  <a:pt x="8975875" y="4951368"/>
                </a:lnTo>
                <a:lnTo>
                  <a:pt x="0" y="4951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" t="0" r="-16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68036" y="3363874"/>
            <a:ext cx="10970292" cy="4904038"/>
          </a:xfrm>
          <a:custGeom>
            <a:avLst/>
            <a:gdLst/>
            <a:ahLst/>
            <a:cxnLst/>
            <a:rect r="r" b="b" t="t" l="l"/>
            <a:pathLst>
              <a:path h="4904038" w="10970292">
                <a:moveTo>
                  <a:pt x="0" y="0"/>
                </a:moveTo>
                <a:lnTo>
                  <a:pt x="10970292" y="0"/>
                </a:lnTo>
                <a:lnTo>
                  <a:pt x="10970292" y="4904038"/>
                </a:lnTo>
                <a:lnTo>
                  <a:pt x="0" y="490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30" r="0" b="-173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571" y="2774424"/>
            <a:ext cx="8002407" cy="36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spc="20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1) 시대별 TOP 50 단어를 모은 통합 워드클라우드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51281" y="2774424"/>
            <a:ext cx="3877563" cy="38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21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2) TF-IDF 기법 활용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Ch2.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시대별 가사 워드클라우드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97058" y="761016"/>
            <a:ext cx="3675600" cy="627911"/>
            <a:chOff x="0" y="0"/>
            <a:chExt cx="968059" cy="1653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8059" cy="165376"/>
            </a:xfrm>
            <a:custGeom>
              <a:avLst/>
              <a:gdLst/>
              <a:ahLst/>
              <a:cxnLst/>
              <a:rect r="r" b="b" t="t" l="l"/>
              <a:pathLst>
                <a:path h="165376" w="968059">
                  <a:moveTo>
                    <a:pt x="82688" y="0"/>
                  </a:moveTo>
                  <a:lnTo>
                    <a:pt x="885371" y="0"/>
                  </a:lnTo>
                  <a:cubicBezTo>
                    <a:pt x="931039" y="0"/>
                    <a:pt x="968059" y="37021"/>
                    <a:pt x="968059" y="82688"/>
                  </a:cubicBezTo>
                  <a:lnTo>
                    <a:pt x="968059" y="82688"/>
                  </a:lnTo>
                  <a:cubicBezTo>
                    <a:pt x="968059" y="104618"/>
                    <a:pt x="959347" y="125650"/>
                    <a:pt x="943841" y="141157"/>
                  </a:cubicBezTo>
                  <a:cubicBezTo>
                    <a:pt x="928334" y="156664"/>
                    <a:pt x="907301" y="165376"/>
                    <a:pt x="885371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8059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24258" y="907649"/>
            <a:ext cx="3021200" cy="334645"/>
            <a:chOff x="0" y="0"/>
            <a:chExt cx="4028266" cy="44619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314011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spc="213">
                  <a:solidFill>
                    <a:srgbClr val="000000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01 프로젝트 개요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5400000">
              <a:off x="3449350" y="-220981"/>
              <a:ext cx="269677" cy="888156"/>
            </a:xfrm>
            <a:custGeom>
              <a:avLst/>
              <a:gdLst/>
              <a:ahLst/>
              <a:cxnLst/>
              <a:rect r="r" b="b" t="t" l="l"/>
              <a:pathLst>
                <a:path h="888156" w="269677">
                  <a:moveTo>
                    <a:pt x="0" y="0"/>
                  </a:moveTo>
                  <a:lnTo>
                    <a:pt x="269676" y="0"/>
                  </a:lnTo>
                  <a:lnTo>
                    <a:pt x="269676" y="888156"/>
                  </a:lnTo>
                  <a:lnTo>
                    <a:pt x="0" y="888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7456206" y="2321049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4149530"/>
            <a:ext cx="7639607" cy="5108770"/>
            <a:chOff x="0" y="0"/>
            <a:chExt cx="10186143" cy="68116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86143" cy="6182423"/>
            </a:xfrm>
            <a:custGeom>
              <a:avLst/>
              <a:gdLst/>
              <a:ahLst/>
              <a:cxnLst/>
              <a:rect r="r" b="b" t="t" l="l"/>
              <a:pathLst>
                <a:path h="6182423" w="10186143">
                  <a:moveTo>
                    <a:pt x="0" y="0"/>
                  </a:moveTo>
                  <a:lnTo>
                    <a:pt x="10186143" y="0"/>
                  </a:lnTo>
                  <a:lnTo>
                    <a:pt x="10186143" y="6182423"/>
                  </a:lnTo>
                  <a:lnTo>
                    <a:pt x="0" y="6182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6409359"/>
              <a:ext cx="10186143" cy="402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48"/>
                </a:lnSpc>
                <a:spcBef>
                  <a:spcPct val="0"/>
                </a:spcBef>
              </a:pPr>
              <a:r>
                <a:rPr lang="en-US" sz="1820" spc="176">
                  <a:solidFill>
                    <a:srgbClr val="000000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국내 디지털 음악 시장 규모 변화(2025.05 | 한</a:t>
              </a:r>
              <a:r>
                <a:rPr lang="en-US" sz="1820" spc="176">
                  <a:solidFill>
                    <a:srgbClr val="000000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국음악저작권협회</a:t>
              </a:r>
              <a:r>
                <a:rPr lang="en-US" sz="1820" spc="176">
                  <a:solidFill>
                    <a:srgbClr val="000000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 제공)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2321049"/>
            <a:ext cx="7639607" cy="1828481"/>
          </a:xfrm>
          <a:custGeom>
            <a:avLst/>
            <a:gdLst/>
            <a:ahLst/>
            <a:cxnLst/>
            <a:rect r="r" b="b" t="t" l="l"/>
            <a:pathLst>
              <a:path h="1828481" w="7639607">
                <a:moveTo>
                  <a:pt x="0" y="0"/>
                </a:moveTo>
                <a:lnTo>
                  <a:pt x="7639607" y="0"/>
                </a:lnTo>
                <a:lnTo>
                  <a:pt x="7639607" y="1828481"/>
                </a:lnTo>
                <a:lnTo>
                  <a:pt x="0" y="18284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405" r="0" b="-5785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44000" y="4802090"/>
            <a:ext cx="7879660" cy="464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199" spc="213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국내 음악 산업의 성장과 함께 </a:t>
            </a:r>
          </a:p>
          <a:p>
            <a:pPr algn="ctr">
              <a:lnSpc>
                <a:spcPts val="3739"/>
              </a:lnSpc>
            </a:pPr>
            <a:r>
              <a:rPr lang="en-US" sz="2199" spc="213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음원차트가 대중 트렌드의 지표로 자리잡음. </a:t>
            </a:r>
          </a:p>
          <a:p>
            <a:pPr algn="ctr">
              <a:lnSpc>
                <a:spcPts val="3739"/>
              </a:lnSpc>
            </a:pPr>
            <a:r>
              <a:rPr lang="en-US" sz="2199" spc="213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최근 데이터 기반 음원 분석 및 예측 연구가 활발해지며, </a:t>
            </a:r>
          </a:p>
          <a:p>
            <a:pPr algn="ctr">
              <a:lnSpc>
                <a:spcPts val="3739"/>
              </a:lnSpc>
            </a:pPr>
            <a:r>
              <a:rPr lang="en-US" sz="2199" spc="213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음악·미디어 시장에서 데이터의 가치가 더욱 부각되는 상황.</a:t>
            </a:r>
          </a:p>
          <a:p>
            <a:pPr algn="ctr">
              <a:lnSpc>
                <a:spcPts val="3739"/>
              </a:lnSpc>
            </a:pPr>
          </a:p>
          <a:p>
            <a:pPr algn="ctr">
              <a:lnSpc>
                <a:spcPts val="3739"/>
              </a:lnSpc>
            </a:pPr>
            <a:r>
              <a:rPr lang="en-US" sz="2199" spc="213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“30년간 음원차트에는 어떤 변화가 있었고,</a:t>
            </a:r>
          </a:p>
          <a:p>
            <a:pPr algn="ctr">
              <a:lnSpc>
                <a:spcPts val="3739"/>
              </a:lnSpc>
            </a:pPr>
            <a:r>
              <a:rPr lang="en-US" sz="2199" spc="213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데이터 특성들을 통해</a:t>
            </a:r>
            <a:r>
              <a:rPr lang="en-US" sz="2199" spc="213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차트인 여부를 예측할 수 있을까?”</a:t>
            </a:r>
          </a:p>
          <a:p>
            <a:pPr algn="ctr">
              <a:lnSpc>
                <a:spcPts val="3739"/>
              </a:lnSpc>
            </a:pPr>
          </a:p>
          <a:p>
            <a:pPr algn="ctr">
              <a:lnSpc>
                <a:spcPts val="3739"/>
              </a:lnSpc>
            </a:pPr>
          </a:p>
          <a:p>
            <a:pPr algn="ctr">
              <a:lnSpc>
                <a:spcPts val="373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9917348" y="2984152"/>
            <a:ext cx="6332965" cy="1290361"/>
            <a:chOff x="0" y="0"/>
            <a:chExt cx="8443954" cy="172048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96691" y="-95250"/>
              <a:ext cx="8047263" cy="1815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27"/>
                </a:lnSpc>
              </a:pPr>
              <a:r>
                <a:rPr lang="en-US" sz="3948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국내 음악시장 급성장</a:t>
              </a:r>
            </a:p>
            <a:p>
              <a:pPr algn="ctr">
                <a:lnSpc>
                  <a:spcPts val="5527"/>
                </a:lnSpc>
              </a:pPr>
              <a:r>
                <a:rPr lang="en-US" sz="3948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&amp; 음원차트의 영향력 확대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-5400000">
              <a:off x="316443" y="-165231"/>
              <a:ext cx="160495" cy="793381"/>
              <a:chOff x="0" y="0"/>
              <a:chExt cx="31703" cy="15671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1703" cy="156717"/>
              </a:xfrm>
              <a:custGeom>
                <a:avLst/>
                <a:gdLst/>
                <a:ahLst/>
                <a:cxnLst/>
                <a:rect r="r" b="b" t="t" l="l"/>
                <a:pathLst>
                  <a:path h="156717" w="31703">
                    <a:moveTo>
                      <a:pt x="0" y="0"/>
                    </a:moveTo>
                    <a:lnTo>
                      <a:pt x="31703" y="0"/>
                    </a:lnTo>
                    <a:lnTo>
                      <a:pt x="31703" y="156717"/>
                    </a:lnTo>
                    <a:lnTo>
                      <a:pt x="0" y="156717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31703" cy="1948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97058" y="761016"/>
            <a:ext cx="3675600" cy="627911"/>
            <a:chOff x="0" y="0"/>
            <a:chExt cx="968059" cy="1653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8059" cy="165376"/>
            </a:xfrm>
            <a:custGeom>
              <a:avLst/>
              <a:gdLst/>
              <a:ahLst/>
              <a:cxnLst/>
              <a:rect r="r" b="b" t="t" l="l"/>
              <a:pathLst>
                <a:path h="165376" w="968059">
                  <a:moveTo>
                    <a:pt x="82688" y="0"/>
                  </a:moveTo>
                  <a:lnTo>
                    <a:pt x="885371" y="0"/>
                  </a:lnTo>
                  <a:cubicBezTo>
                    <a:pt x="931039" y="0"/>
                    <a:pt x="968059" y="37021"/>
                    <a:pt x="968059" y="82688"/>
                  </a:cubicBezTo>
                  <a:lnTo>
                    <a:pt x="968059" y="82688"/>
                  </a:lnTo>
                  <a:cubicBezTo>
                    <a:pt x="968059" y="104618"/>
                    <a:pt x="959347" y="125650"/>
                    <a:pt x="943841" y="141157"/>
                  </a:cubicBezTo>
                  <a:cubicBezTo>
                    <a:pt x="928334" y="156664"/>
                    <a:pt x="907301" y="165376"/>
                    <a:pt x="885371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8059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24258" y="907649"/>
            <a:ext cx="3021200" cy="334645"/>
            <a:chOff x="0" y="0"/>
            <a:chExt cx="4028266" cy="44619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314011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spc="213">
                  <a:solidFill>
                    <a:srgbClr val="000000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01 프로젝트 개요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5400000">
              <a:off x="3449350" y="-220981"/>
              <a:ext cx="269677" cy="888156"/>
            </a:xfrm>
            <a:custGeom>
              <a:avLst/>
              <a:gdLst/>
              <a:ahLst/>
              <a:cxnLst/>
              <a:rect r="r" b="b" t="t" l="l"/>
              <a:pathLst>
                <a:path h="888156" w="269677">
                  <a:moveTo>
                    <a:pt x="0" y="0"/>
                  </a:moveTo>
                  <a:lnTo>
                    <a:pt x="269676" y="0"/>
                  </a:lnTo>
                  <a:lnTo>
                    <a:pt x="269676" y="888156"/>
                  </a:lnTo>
                  <a:lnTo>
                    <a:pt x="0" y="888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7456206" y="2321049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2667">
            <a:off x="9962454" y="2339631"/>
            <a:ext cx="7301228" cy="2822451"/>
          </a:xfrm>
          <a:custGeom>
            <a:avLst/>
            <a:gdLst/>
            <a:ahLst/>
            <a:cxnLst/>
            <a:rect r="r" b="b" t="t" l="l"/>
            <a:pathLst>
              <a:path h="2822451" w="7301228">
                <a:moveTo>
                  <a:pt x="0" y="0"/>
                </a:moveTo>
                <a:lnTo>
                  <a:pt x="7301228" y="0"/>
                </a:lnTo>
                <a:lnTo>
                  <a:pt x="7301228" y="2822450"/>
                </a:lnTo>
                <a:lnTo>
                  <a:pt x="0" y="282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05039"/>
            </a:stretch>
          </a:blipFill>
          <a:ln w="38100" cap="sq">
            <a:solidFill>
              <a:srgbClr val="8A8781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436567" y="2031740"/>
            <a:ext cx="7817782" cy="69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음악 산업 속 데이터 분석의 가치</a:t>
            </a:r>
          </a:p>
        </p:txBody>
      </p:sp>
      <p:grpSp>
        <p:nvGrpSpPr>
          <p:cNvPr name="Group 14" id="14"/>
          <p:cNvGrpSpPr/>
          <p:nvPr/>
        </p:nvGrpSpPr>
        <p:grpSpPr>
          <a:xfrm rot="-5400000">
            <a:off x="1266032" y="2066805"/>
            <a:ext cx="120372" cy="595036"/>
            <a:chOff x="0" y="0"/>
            <a:chExt cx="31703" cy="1567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703" cy="156717"/>
            </a:xfrm>
            <a:custGeom>
              <a:avLst/>
              <a:gdLst/>
              <a:ahLst/>
              <a:cxnLst/>
              <a:rect r="r" b="b" t="t" l="l"/>
              <a:pathLst>
                <a:path h="156717" w="31703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47512" y="5901089"/>
            <a:ext cx="11711145" cy="1605938"/>
          </a:xfrm>
          <a:custGeom>
            <a:avLst/>
            <a:gdLst/>
            <a:ahLst/>
            <a:cxnLst/>
            <a:rect r="r" b="b" t="t" l="l"/>
            <a:pathLst>
              <a:path h="1605938" w="11711145">
                <a:moveTo>
                  <a:pt x="0" y="0"/>
                </a:moveTo>
                <a:lnTo>
                  <a:pt x="11711145" y="0"/>
                </a:lnTo>
                <a:lnTo>
                  <a:pt x="11711145" y="1605937"/>
                </a:lnTo>
                <a:lnTo>
                  <a:pt x="0" y="16059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9826" b="-416579"/>
            </a:stretch>
          </a:blipFill>
          <a:ln w="38100" cap="sq">
            <a:solidFill>
              <a:srgbClr val="8A8781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47512" y="3515223"/>
            <a:ext cx="10548690" cy="1825467"/>
          </a:xfrm>
          <a:custGeom>
            <a:avLst/>
            <a:gdLst/>
            <a:ahLst/>
            <a:cxnLst/>
            <a:rect r="r" b="b" t="t" l="l"/>
            <a:pathLst>
              <a:path h="1825467" w="10548690">
                <a:moveTo>
                  <a:pt x="0" y="0"/>
                </a:moveTo>
                <a:lnTo>
                  <a:pt x="10548690" y="0"/>
                </a:lnTo>
                <a:lnTo>
                  <a:pt x="10548690" y="1825467"/>
                </a:lnTo>
                <a:lnTo>
                  <a:pt x="0" y="1825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8A8781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753846" y="4794357"/>
            <a:ext cx="11586642" cy="1520747"/>
          </a:xfrm>
          <a:custGeom>
            <a:avLst/>
            <a:gdLst/>
            <a:ahLst/>
            <a:cxnLst/>
            <a:rect r="r" b="b" t="t" l="l"/>
            <a:pathLst>
              <a:path h="1520747" w="11586642">
                <a:moveTo>
                  <a:pt x="0" y="0"/>
                </a:moveTo>
                <a:lnTo>
                  <a:pt x="11586642" y="0"/>
                </a:lnTo>
                <a:lnTo>
                  <a:pt x="11586642" y="1520747"/>
                </a:lnTo>
                <a:lnTo>
                  <a:pt x="0" y="1520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sq">
            <a:solidFill>
              <a:srgbClr val="8A8781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4549301" y="7951873"/>
            <a:ext cx="13395847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→ *1995~2024년 멜론차트 TOP100 데이터를 활용해 시대별 히트곡의 주요 특징과 변화 시각화</a:t>
            </a:r>
          </a:p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→ 차트 진입 여부 예측모델 개발을 통해 음원차트 신뢰성 검증과 음원 트렌드의 흐름 예측 가능성 확인</a:t>
            </a:r>
          </a:p>
          <a:p>
            <a:pPr algn="l">
              <a:lnSpc>
                <a:spcPts val="3569"/>
              </a:lnSpc>
            </a:pPr>
            <a:r>
              <a:rPr lang="en-US" sz="2100">
                <a:solidFill>
                  <a:srgbClr val="000000"/>
                </a:solidFill>
                <a:latin typeface="윤고딕 Thin"/>
                <a:ea typeface="윤고딕 Thin"/>
                <a:cs typeface="윤고딕 Thin"/>
                <a:sym typeface="윤고딕 Thin"/>
              </a:rPr>
              <a:t>     </a:t>
            </a:r>
            <a:r>
              <a:rPr lang="en-US" sz="2100">
                <a:solidFill>
                  <a:srgbClr val="000000"/>
                </a:solidFill>
                <a:latin typeface="윤고딕 Thin"/>
                <a:ea typeface="윤고딕 Thin"/>
                <a:cs typeface="윤고딕 Thin"/>
                <a:sym typeface="윤고딕 Thin"/>
              </a:rPr>
              <a:t>(*멜론 TOP100 기준으로 수집 가능했던 연도부터 분석 진행)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47512" y="8066173"/>
            <a:ext cx="3417703" cy="899973"/>
            <a:chOff x="0" y="0"/>
            <a:chExt cx="900136" cy="2370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900136" cy="313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프로젝트 목표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54634" y="2321049"/>
            <a:ext cx="3417703" cy="4962525"/>
            <a:chOff x="0" y="0"/>
            <a:chExt cx="900136" cy="1307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0136" cy="1307002"/>
            </a:xfrm>
            <a:custGeom>
              <a:avLst/>
              <a:gdLst/>
              <a:ahLst/>
              <a:cxnLst/>
              <a:rect r="r" b="b" t="t" l="l"/>
              <a:pathLst>
                <a:path h="1307002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5006" y="2321049"/>
            <a:ext cx="3417703" cy="4962525"/>
            <a:chOff x="0" y="0"/>
            <a:chExt cx="900136" cy="1307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0136" cy="1307002"/>
            </a:xfrm>
            <a:custGeom>
              <a:avLst/>
              <a:gdLst/>
              <a:ahLst/>
              <a:cxnLst/>
              <a:rect r="r" b="b" t="t" l="l"/>
              <a:pathLst>
                <a:path h="1307002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6034" y="2321049"/>
            <a:ext cx="3417703" cy="4962525"/>
            <a:chOff x="0" y="0"/>
            <a:chExt cx="900136" cy="1307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0136" cy="1307002"/>
            </a:xfrm>
            <a:custGeom>
              <a:avLst/>
              <a:gdLst/>
              <a:ahLst/>
              <a:cxnLst/>
              <a:rect r="r" b="b" t="t" l="l"/>
              <a:pathLst>
                <a:path h="1307002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15662" y="2321049"/>
            <a:ext cx="3417703" cy="4962525"/>
            <a:chOff x="0" y="0"/>
            <a:chExt cx="900136" cy="13070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0136" cy="1307002"/>
            </a:xfrm>
            <a:custGeom>
              <a:avLst/>
              <a:gdLst/>
              <a:ahLst/>
              <a:cxnLst/>
              <a:rect r="r" b="b" t="t" l="l"/>
              <a:pathLst>
                <a:path h="1307002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595291" y="2321049"/>
            <a:ext cx="3417703" cy="4962525"/>
            <a:chOff x="0" y="0"/>
            <a:chExt cx="900136" cy="13070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0136" cy="1307002"/>
            </a:xfrm>
            <a:custGeom>
              <a:avLst/>
              <a:gdLst/>
              <a:ahLst/>
              <a:cxnLst/>
              <a:rect r="r" b="b" t="t" l="l"/>
              <a:pathLst>
                <a:path h="1307002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97058" y="761016"/>
            <a:ext cx="4839176" cy="627911"/>
            <a:chOff x="0" y="0"/>
            <a:chExt cx="1274515" cy="1653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4515" cy="165376"/>
            </a:xfrm>
            <a:custGeom>
              <a:avLst/>
              <a:gdLst/>
              <a:ahLst/>
              <a:cxnLst/>
              <a:rect r="r" b="b" t="t" l="l"/>
              <a:pathLst>
                <a:path h="165376" w="1274515">
                  <a:moveTo>
                    <a:pt x="81592" y="0"/>
                  </a:moveTo>
                  <a:lnTo>
                    <a:pt x="1192923" y="0"/>
                  </a:lnTo>
                  <a:cubicBezTo>
                    <a:pt x="1237985" y="0"/>
                    <a:pt x="1274515" y="36530"/>
                    <a:pt x="1274515" y="81592"/>
                  </a:cubicBezTo>
                  <a:lnTo>
                    <a:pt x="1274515" y="83784"/>
                  </a:lnTo>
                  <a:cubicBezTo>
                    <a:pt x="1274515" y="128846"/>
                    <a:pt x="1237985" y="165376"/>
                    <a:pt x="1192923" y="165376"/>
                  </a:cubicBezTo>
                  <a:lnTo>
                    <a:pt x="81592" y="165376"/>
                  </a:lnTo>
                  <a:cubicBezTo>
                    <a:pt x="36530" y="165376"/>
                    <a:pt x="0" y="128846"/>
                    <a:pt x="0" y="83784"/>
                  </a:cubicBezTo>
                  <a:lnTo>
                    <a:pt x="0" y="81592"/>
                  </a:lnTo>
                  <a:cubicBezTo>
                    <a:pt x="0" y="36530"/>
                    <a:pt x="36530" y="0"/>
                    <a:pt x="815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74515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5400000">
            <a:off x="6095378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251377" y="3087557"/>
            <a:ext cx="2204829" cy="2176380"/>
          </a:xfrm>
          <a:custGeom>
            <a:avLst/>
            <a:gdLst/>
            <a:ahLst/>
            <a:cxnLst/>
            <a:rect r="r" b="b" t="t" l="l"/>
            <a:pathLst>
              <a:path h="2176380" w="2204829">
                <a:moveTo>
                  <a:pt x="0" y="0"/>
                </a:moveTo>
                <a:lnTo>
                  <a:pt x="2204829" y="0"/>
                </a:lnTo>
                <a:lnTo>
                  <a:pt x="2204829" y="2176380"/>
                </a:lnTo>
                <a:lnTo>
                  <a:pt x="0" y="217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324258" y="869549"/>
            <a:ext cx="35391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21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02 팀원 소개 &amp; 역할 분담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218994" y="5811424"/>
            <a:ext cx="2690755" cy="1053955"/>
            <a:chOff x="0" y="0"/>
            <a:chExt cx="3587674" cy="1405274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239670"/>
              <a:ext cx="3587674" cy="1165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64"/>
                </a:lnSpc>
              </a:pPr>
              <a:r>
                <a:rPr lang="en-US" sz="38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김세연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238125"/>
              <a:ext cx="3587674" cy="707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4"/>
                </a:lnSpc>
              </a:pPr>
              <a:r>
                <a:rPr lang="en-US" sz="230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팀원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958764" y="5813276"/>
            <a:ext cx="2690755" cy="1050251"/>
            <a:chOff x="0" y="0"/>
            <a:chExt cx="3587674" cy="140033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234730"/>
              <a:ext cx="3587674" cy="1165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64"/>
                </a:lnSpc>
              </a:pPr>
              <a:r>
                <a:rPr lang="en-US" sz="38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최현준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238125"/>
              <a:ext cx="3587674" cy="702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4"/>
                </a:lnSpc>
              </a:pPr>
              <a:r>
                <a:rPr lang="en-US" sz="230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팀원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372475" y="5813276"/>
            <a:ext cx="2690755" cy="1050251"/>
            <a:chOff x="0" y="0"/>
            <a:chExt cx="3587674" cy="1400334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234730"/>
              <a:ext cx="3587674" cy="1165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64"/>
                </a:lnSpc>
              </a:pPr>
              <a:r>
                <a:rPr lang="en-US" sz="38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조효현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238125"/>
              <a:ext cx="3587674" cy="702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4"/>
                </a:lnSpc>
              </a:pPr>
              <a:r>
                <a:rPr lang="en-US" sz="230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팀원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21660" y="5813276"/>
            <a:ext cx="2690755" cy="1053955"/>
            <a:chOff x="0" y="0"/>
            <a:chExt cx="3587674" cy="1405274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239670"/>
              <a:ext cx="3587674" cy="1165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64"/>
                </a:lnSpc>
              </a:pPr>
              <a:r>
                <a:rPr lang="en-US" sz="38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박진서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-238125"/>
              <a:ext cx="3587674" cy="707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4"/>
                </a:lnSpc>
              </a:pPr>
              <a:r>
                <a:rPr lang="en-US" sz="230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팀원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83361" y="5813247"/>
            <a:ext cx="3000994" cy="1050309"/>
            <a:chOff x="0" y="0"/>
            <a:chExt cx="4001325" cy="1400412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206826" y="-238125"/>
              <a:ext cx="3587674" cy="693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4"/>
                </a:lnSpc>
              </a:pPr>
              <a:r>
                <a:rPr lang="en-US" sz="2300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팀장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234730"/>
              <a:ext cx="4001325" cy="1165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64"/>
                </a:lnSpc>
              </a:pPr>
              <a:r>
                <a:rPr lang="en-US" sz="38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조우현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657990" y="7538114"/>
            <a:ext cx="2651736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web crawling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전처리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modeling</a:t>
            </a:r>
          </a:p>
          <a:p>
            <a:pPr algn="ctr">
              <a:lnSpc>
                <a:spcPts val="2939"/>
              </a:lnSpc>
            </a:pPr>
            <a:r>
              <a:rPr lang="en-US" sz="2099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</a:p>
          <a:p>
            <a:pPr algn="ctr">
              <a:lnSpc>
                <a:spcPts val="2939"/>
              </a:lnSpc>
            </a:pPr>
            <a:r>
              <a:rPr lang="en-US" sz="2099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Flask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237618" y="7538114"/>
            <a:ext cx="265173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수집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ppt 제작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819018" y="7538114"/>
            <a:ext cx="265173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수집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Flask</a:t>
            </a:r>
          </a:p>
          <a:p>
            <a:pPr algn="ctr">
              <a:lnSpc>
                <a:spcPts val="2939"/>
              </a:lnSpc>
            </a:pPr>
            <a:r>
              <a:rPr lang="en-US" sz="2099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발표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398646" y="7538114"/>
            <a:ext cx="265173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수집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word cloud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978274" y="7538114"/>
            <a:ext cx="265173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수집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시각화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97730" y="2912357"/>
            <a:ext cx="2811274" cy="256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34"/>
              </a:lnSpc>
              <a:spcBef>
                <a:spcPct val="0"/>
              </a:spcBef>
            </a:pPr>
            <a:r>
              <a:rPr lang="en-US" sz="1612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🤖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825704" y="2925943"/>
            <a:ext cx="2638364" cy="2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86"/>
              </a:lnSpc>
              <a:spcBef>
                <a:spcPct val="0"/>
              </a:spcBef>
            </a:pPr>
            <a:r>
              <a:rPr lang="en-US" sz="14133" spc="137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🕵🏻‍♀️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406187" y="2956439"/>
            <a:ext cx="2531710" cy="233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20"/>
              </a:lnSpc>
              <a:spcBef>
                <a:spcPct val="0"/>
              </a:spcBef>
            </a:pPr>
            <a:r>
              <a:rPr lang="en-US" sz="13728" spc="133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👩🏻‍💻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416646" y="2837381"/>
            <a:ext cx="2638484" cy="255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86"/>
              </a:lnSpc>
              <a:spcBef>
                <a:spcPct val="0"/>
              </a:spcBef>
            </a:pPr>
            <a:r>
              <a:rPr lang="en-US" sz="1513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💁🏻‍♀️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17131454" y="866324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13429356" y="761016"/>
            <a:ext cx="3437044" cy="627911"/>
            <a:chOff x="0" y="0"/>
            <a:chExt cx="905230" cy="16537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05230" cy="165376"/>
            </a:xfrm>
            <a:custGeom>
              <a:avLst/>
              <a:gdLst/>
              <a:ahLst/>
              <a:cxnLst/>
              <a:rect r="r" b="b" t="t" l="l"/>
              <a:pathLst>
                <a:path h="165376" w="905230">
                  <a:moveTo>
                    <a:pt x="82688" y="0"/>
                  </a:moveTo>
                  <a:lnTo>
                    <a:pt x="822542" y="0"/>
                  </a:lnTo>
                  <a:cubicBezTo>
                    <a:pt x="868209" y="0"/>
                    <a:pt x="905230" y="37021"/>
                    <a:pt x="905230" y="82688"/>
                  </a:cubicBezTo>
                  <a:lnTo>
                    <a:pt x="905230" y="82688"/>
                  </a:lnTo>
                  <a:cubicBezTo>
                    <a:pt x="905230" y="104618"/>
                    <a:pt x="896518" y="125650"/>
                    <a:pt x="881011" y="141157"/>
                  </a:cubicBezTo>
                  <a:cubicBezTo>
                    <a:pt x="865504" y="156664"/>
                    <a:pt x="844472" y="165376"/>
                    <a:pt x="822542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28575"/>
              <a:ext cx="905230" cy="193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 spc="193">
                  <a:solidFill>
                    <a:srgbClr val="000000"/>
                  </a:solidFill>
                  <a:latin typeface="윤고딕 Light"/>
                  <a:ea typeface="윤고딕 Light"/>
                  <a:cs typeface="윤고딕 Light"/>
                  <a:sym typeface="윤고딕 Light"/>
                </a:rPr>
                <a:t>멘토 </a:t>
              </a:r>
              <a:r>
                <a:rPr lang="en-US" sz="1999" spc="193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장윤옥 대표님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4327" y="4903411"/>
            <a:ext cx="3163545" cy="57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기획 및 주제 선정</a:t>
            </a:r>
          </a:p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일정 및 계획 수립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02305" y="1762673"/>
            <a:ext cx="2899134" cy="28991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8947" lIns="48947" bIns="48947" rIns="4894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67623" y="3159122"/>
            <a:ext cx="2568497" cy="47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318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사전기획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9802" y="2478569"/>
            <a:ext cx="2230813" cy="37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505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05.22-23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5287536" y="3070309"/>
            <a:ext cx="403876" cy="283863"/>
            <a:chOff x="0" y="0"/>
            <a:chExt cx="812800" cy="5712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48969" lIns="48969" bIns="48969" rIns="48969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08714" y="4903411"/>
            <a:ext cx="4646518" cy="114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멜론 시대별 TOP100</a:t>
            </a:r>
          </a:p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음원 데이터 수집</a:t>
            </a:r>
          </a:p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Tunebat 웹크롤링</a:t>
            </a:r>
          </a:p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시대별</a:t>
            </a:r>
            <a:r>
              <a:rPr lang="en-US" sz="180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chart-out 곡 수집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77510" y="1762006"/>
            <a:ext cx="2900470" cy="290047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8969" lIns="48969" bIns="48969" rIns="48969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042905" y="3159010"/>
            <a:ext cx="2569680" cy="47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18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수집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25161" y="2478812"/>
            <a:ext cx="2231840" cy="38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506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05.26-06.04</a:t>
            </a:r>
          </a:p>
        </p:txBody>
      </p:sp>
      <p:grpSp>
        <p:nvGrpSpPr>
          <p:cNvPr name="Group 20" id="20"/>
          <p:cNvGrpSpPr/>
          <p:nvPr/>
        </p:nvGrpSpPr>
        <p:grpSpPr>
          <a:xfrm rot="5400000">
            <a:off x="5458472" y="7516804"/>
            <a:ext cx="403690" cy="283732"/>
            <a:chOff x="0" y="0"/>
            <a:chExt cx="812800" cy="5712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48947" lIns="48947" bIns="48947" rIns="4894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048131" y="9273888"/>
            <a:ext cx="2592602" cy="33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3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5959417" y="6209103"/>
            <a:ext cx="2899134" cy="289913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8947" lIns="48947" bIns="48947" rIns="4894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124736" y="7682419"/>
            <a:ext cx="2568497" cy="47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318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전처리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60537" y="6904428"/>
            <a:ext cx="2230813" cy="37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505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06.09-12</a:t>
            </a:r>
          </a:p>
        </p:txBody>
      </p:sp>
      <p:grpSp>
        <p:nvGrpSpPr>
          <p:cNvPr name="Group 29" id="29"/>
          <p:cNvGrpSpPr/>
          <p:nvPr/>
        </p:nvGrpSpPr>
        <p:grpSpPr>
          <a:xfrm rot="5400000">
            <a:off x="8978531" y="3070374"/>
            <a:ext cx="403690" cy="283732"/>
            <a:chOff x="0" y="0"/>
            <a:chExt cx="812800" cy="5712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48947" lIns="48947" bIns="48947" rIns="4894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727386" y="4903411"/>
            <a:ext cx="2592602" cy="57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시대별 데이터</a:t>
            </a:r>
          </a:p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5년 단위로 시각화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569892" y="1762673"/>
            <a:ext cx="2899134" cy="289913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8947" lIns="48947" bIns="48947" rIns="4894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735211" y="3135341"/>
            <a:ext cx="2568497" cy="51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337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시각화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17390" y="2288862"/>
            <a:ext cx="2230813" cy="37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5400000">
            <a:off x="9122422" y="7571288"/>
            <a:ext cx="403690" cy="283732"/>
            <a:chOff x="0" y="0"/>
            <a:chExt cx="812800" cy="57127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48947" lIns="48947" bIns="48947" rIns="4894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9773724" y="9229725"/>
            <a:ext cx="2592602" cy="85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xgboost, svc,</a:t>
            </a:r>
          </a:p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light gbm, hgbc</a:t>
            </a:r>
          </a:p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 적용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620458" y="6209103"/>
            <a:ext cx="2899134" cy="2899134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8947" lIns="48947" bIns="48947" rIns="4894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9785776" y="7658638"/>
            <a:ext cx="2568497" cy="51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337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모델링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954618" y="6904428"/>
            <a:ext cx="2230813" cy="37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505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06.09-12</a:t>
            </a:r>
          </a:p>
        </p:txBody>
      </p:sp>
      <p:grpSp>
        <p:nvGrpSpPr>
          <p:cNvPr name="Group 47" id="47"/>
          <p:cNvGrpSpPr/>
          <p:nvPr/>
        </p:nvGrpSpPr>
        <p:grpSpPr>
          <a:xfrm rot="5400000">
            <a:off x="12716788" y="7531028"/>
            <a:ext cx="403690" cy="283732"/>
            <a:chOff x="0" y="0"/>
            <a:chExt cx="812800" cy="57127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48947" lIns="48947" bIns="48947" rIns="4894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3314539" y="9229725"/>
            <a:ext cx="2899134" cy="286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Flask로 web page 생성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3314539" y="6209103"/>
            <a:ext cx="2899134" cy="2899134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8947" lIns="48947" bIns="48947" rIns="4894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3479857" y="7658638"/>
            <a:ext cx="2568497" cy="51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337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서비스 구현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648700" y="6904428"/>
            <a:ext cx="2230813" cy="37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505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06.12-13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17456206" y="2321049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9916876" y="2478812"/>
            <a:ext cx="2231840" cy="38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506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06.05-06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997058" y="761016"/>
            <a:ext cx="5454074" cy="627911"/>
            <a:chOff x="0" y="0"/>
            <a:chExt cx="1436464" cy="16537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436464" cy="165376"/>
            </a:xfrm>
            <a:custGeom>
              <a:avLst/>
              <a:gdLst/>
              <a:ahLst/>
              <a:cxnLst/>
              <a:rect r="r" b="b" t="t" l="l"/>
              <a:pathLst>
                <a:path h="165376" w="1436464">
                  <a:moveTo>
                    <a:pt x="72393" y="0"/>
                  </a:moveTo>
                  <a:lnTo>
                    <a:pt x="1364071" y="0"/>
                  </a:lnTo>
                  <a:cubicBezTo>
                    <a:pt x="1404052" y="0"/>
                    <a:pt x="1436464" y="32412"/>
                    <a:pt x="1436464" y="72393"/>
                  </a:cubicBezTo>
                  <a:lnTo>
                    <a:pt x="1436464" y="92983"/>
                  </a:lnTo>
                  <a:cubicBezTo>
                    <a:pt x="1436464" y="132964"/>
                    <a:pt x="1404052" y="165376"/>
                    <a:pt x="1364071" y="165376"/>
                  </a:cubicBezTo>
                  <a:lnTo>
                    <a:pt x="72393" y="165376"/>
                  </a:lnTo>
                  <a:cubicBezTo>
                    <a:pt x="32412" y="165376"/>
                    <a:pt x="0" y="132964"/>
                    <a:pt x="0" y="92983"/>
                  </a:cubicBezTo>
                  <a:lnTo>
                    <a:pt x="0" y="72393"/>
                  </a:lnTo>
                  <a:cubicBezTo>
                    <a:pt x="0" y="32412"/>
                    <a:pt x="32412" y="0"/>
                    <a:pt x="723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436464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2324258" y="869549"/>
            <a:ext cx="412164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21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03 프로젝트 수행 절차 및 방법</a:t>
            </a:r>
          </a:p>
        </p:txBody>
      </p:sp>
      <p:sp>
        <p:nvSpPr>
          <p:cNvPr name="Freeform 62" id="62"/>
          <p:cNvSpPr/>
          <p:nvPr/>
        </p:nvSpPr>
        <p:spPr>
          <a:xfrm flipH="false" flipV="false" rot="5400000">
            <a:off x="6760768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7" y="0"/>
                </a:lnTo>
                <a:lnTo>
                  <a:pt x="202257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450894" y="1606195"/>
            <a:ext cx="103796" cy="777367"/>
            <a:chOff x="0" y="0"/>
            <a:chExt cx="27337" cy="2047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37" cy="204739"/>
            </a:xfrm>
            <a:custGeom>
              <a:avLst/>
              <a:gdLst/>
              <a:ahLst/>
              <a:cxnLst/>
              <a:rect r="r" b="b" t="t" l="l"/>
              <a:pathLst>
                <a:path h="204739" w="27337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6423233" cy="10689597"/>
            <a:chOff x="0" y="0"/>
            <a:chExt cx="995127" cy="16560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5127" cy="1656098"/>
            </a:xfrm>
            <a:custGeom>
              <a:avLst/>
              <a:gdLst/>
              <a:ahLst/>
              <a:cxnLst/>
              <a:rect r="r" b="b" t="t" l="l"/>
              <a:pathLst>
                <a:path h="1656098" w="995127">
                  <a:moveTo>
                    <a:pt x="0" y="0"/>
                  </a:moveTo>
                  <a:lnTo>
                    <a:pt x="995127" y="0"/>
                  </a:lnTo>
                  <a:lnTo>
                    <a:pt x="995127" y="1656098"/>
                  </a:lnTo>
                  <a:lnTo>
                    <a:pt x="0" y="1656098"/>
                  </a:lnTo>
                  <a:close/>
                </a:path>
              </a:pathLst>
            </a:custGeom>
            <a:blipFill>
              <a:blip r:embed="rId4"/>
              <a:stretch>
                <a:fillRect l="-125179" t="0" r="-12517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36453" y="761016"/>
            <a:ext cx="2015352" cy="627911"/>
            <a:chOff x="0" y="0"/>
            <a:chExt cx="530792" cy="1653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0792" cy="165376"/>
            </a:xfrm>
            <a:custGeom>
              <a:avLst/>
              <a:gdLst/>
              <a:ahLst/>
              <a:cxnLst/>
              <a:rect r="r" b="b" t="t" l="l"/>
              <a:pathLst>
                <a:path h="165376" w="530792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5400000">
            <a:off x="7976059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33095" y="7367030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14108" y="2268844"/>
            <a:ext cx="714694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프로젝트 수행 경과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14108" y="886059"/>
            <a:ext cx="60975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09537" y="3015604"/>
            <a:ext cx="4722758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수집 및 전처리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09537" y="4702269"/>
            <a:ext cx="6996684" cy="73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1995-2024년 히트곡 특징 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09537" y="6106087"/>
            <a:ext cx="7309639" cy="73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시대별 가사 워드클라우드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09537" y="7500380"/>
            <a:ext cx="6151513" cy="73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음원 차트 진입 예측 모델 개발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14108" y="2977504"/>
            <a:ext cx="1136015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14108" y="4664169"/>
            <a:ext cx="1136015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14108" y="6067987"/>
            <a:ext cx="1136015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14108" y="7462280"/>
            <a:ext cx="1136015" cy="83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09537" y="3911421"/>
            <a:ext cx="6996684" cy="76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→ 멜론, Tunebat 웹크롤링을 통해 음원 데이터 수집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→ 주요 변수 추출 후 결측치·이상치 제거, 데이터 정제 작업 수행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09537" y="5598087"/>
            <a:ext cx="8323275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→  5년 단위로 시대별 음원 특징 시각화 및 분포 변화 분석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09537" y="7001904"/>
            <a:ext cx="6996684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→ 가사 수집 및 전처리, 워드클라우드 생성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09537" y="8396197"/>
            <a:ext cx="771683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→ 최근 3년간 차트 진입곡과 비진입곡 데이터 분류 후 모델 학습</a:t>
            </a:r>
          </a:p>
          <a:p>
            <a:pPr algn="l">
              <a:lnSpc>
                <a:spcPts val="3199"/>
              </a:lnSpc>
            </a:pPr>
            <a:r>
              <a:rPr lang="en-US" sz="1999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→ </a:t>
            </a:r>
            <a:r>
              <a:rPr lang="en-US" sz="1999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주요 변수 선정 및 모델 성능 평가를 통해 예측 정확도 검증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18027" y="2142129"/>
            <a:ext cx="9103201" cy="1298764"/>
          </a:xfrm>
          <a:custGeom>
            <a:avLst/>
            <a:gdLst/>
            <a:ahLst/>
            <a:cxnLst/>
            <a:rect r="r" b="b" t="t" l="l"/>
            <a:pathLst>
              <a:path h="1298764" w="9103201">
                <a:moveTo>
                  <a:pt x="0" y="0"/>
                </a:moveTo>
                <a:lnTo>
                  <a:pt x="9103202" y="0"/>
                </a:lnTo>
                <a:lnTo>
                  <a:pt x="9103202" y="1298764"/>
                </a:lnTo>
                <a:lnTo>
                  <a:pt x="0" y="1298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68" r="-28542" b="-236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1407" y="3688543"/>
            <a:ext cx="8247166" cy="5569757"/>
          </a:xfrm>
          <a:custGeom>
            <a:avLst/>
            <a:gdLst/>
            <a:ahLst/>
            <a:cxnLst/>
            <a:rect r="r" b="b" t="t" l="l"/>
            <a:pathLst>
              <a:path h="5569757" w="8247166">
                <a:moveTo>
                  <a:pt x="0" y="0"/>
                </a:moveTo>
                <a:lnTo>
                  <a:pt x="8247165" y="0"/>
                </a:lnTo>
                <a:lnTo>
                  <a:pt x="8247165" y="5569757"/>
                </a:lnTo>
                <a:lnTo>
                  <a:pt x="0" y="5569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033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32793" y="3688543"/>
            <a:ext cx="8588436" cy="5569757"/>
          </a:xfrm>
          <a:custGeom>
            <a:avLst/>
            <a:gdLst/>
            <a:ahLst/>
            <a:cxnLst/>
            <a:rect r="r" b="b" t="t" l="l"/>
            <a:pathLst>
              <a:path h="5569757" w="8588436">
                <a:moveTo>
                  <a:pt x="0" y="0"/>
                </a:moveTo>
                <a:lnTo>
                  <a:pt x="8588436" y="0"/>
                </a:lnTo>
                <a:lnTo>
                  <a:pt x="8588436" y="5569757"/>
                </a:lnTo>
                <a:lnTo>
                  <a:pt x="0" y="5569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0" r="0" b="-21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0566" y="2218370"/>
            <a:ext cx="5581376" cy="4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21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1995~2024년 시대별 멜론차트 TOP100 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0566" y="2800202"/>
            <a:ext cx="1873108" cy="46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21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 크롤링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6771" y="2163879"/>
            <a:ext cx="1907654" cy="52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335" indent="-265167" lvl="1">
              <a:lnSpc>
                <a:spcPts val="4446"/>
              </a:lnSpc>
              <a:buFont typeface="Arial"/>
              <a:buChar char="•"/>
            </a:pPr>
            <a:r>
              <a:rPr lang="en-US" sz="2456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수집 대상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6771" y="2745711"/>
            <a:ext cx="1907654" cy="52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335" indent="-265167" lvl="1">
              <a:lnSpc>
                <a:spcPts val="4446"/>
              </a:lnSpc>
              <a:buFont typeface="Arial"/>
              <a:buChar char="•"/>
            </a:pPr>
            <a:r>
              <a:rPr lang="en-US" sz="2456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수집 방법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데이터 수집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3186" y="1846281"/>
            <a:ext cx="6252476" cy="6015409"/>
          </a:xfrm>
          <a:custGeom>
            <a:avLst/>
            <a:gdLst/>
            <a:ahLst/>
            <a:cxnLst/>
            <a:rect r="r" b="b" t="t" l="l"/>
            <a:pathLst>
              <a:path h="6015409" w="6252476">
                <a:moveTo>
                  <a:pt x="0" y="0"/>
                </a:moveTo>
                <a:lnTo>
                  <a:pt x="6252476" y="0"/>
                </a:lnTo>
                <a:lnTo>
                  <a:pt x="6252476" y="6015410"/>
                </a:lnTo>
                <a:lnTo>
                  <a:pt x="0" y="6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5" t="0" r="-378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55662" y="1846281"/>
            <a:ext cx="7829153" cy="6015409"/>
          </a:xfrm>
          <a:custGeom>
            <a:avLst/>
            <a:gdLst/>
            <a:ahLst/>
            <a:cxnLst/>
            <a:rect r="r" b="b" t="t" l="l"/>
            <a:pathLst>
              <a:path h="6015409" w="7829153">
                <a:moveTo>
                  <a:pt x="0" y="0"/>
                </a:moveTo>
                <a:lnTo>
                  <a:pt x="7829152" y="0"/>
                </a:lnTo>
                <a:lnTo>
                  <a:pt x="7829152" y="6015410"/>
                </a:lnTo>
                <a:lnTo>
                  <a:pt x="0" y="6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5" t="0" r="-1116" b="-1008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9721" y="729472"/>
            <a:ext cx="8411710" cy="62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A878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데이터 수집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103186" y="8109341"/>
          <a:ext cx="13718090" cy="1617805"/>
        </p:xfrm>
        <a:graphic>
          <a:graphicData uri="http://schemas.openxmlformats.org/drawingml/2006/table">
            <a:tbl>
              <a:tblPr/>
              <a:tblGrid>
                <a:gridCol w="1668413"/>
                <a:gridCol w="2095405"/>
                <a:gridCol w="1777974"/>
                <a:gridCol w="2859026"/>
                <a:gridCol w="2859026"/>
                <a:gridCol w="2458246"/>
              </a:tblGrid>
              <a:tr h="8082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27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artist</a:t>
                      </a:r>
                      <a:endParaRPr lang="en-US" sz="1100"/>
                    </a:p>
                  </a:txBody>
                  <a:tcPr marL="176684" marR="176684" marT="176684" marB="176684" anchor="b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27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가수명</a:t>
                      </a:r>
                      <a:endParaRPr lang="en-US" sz="1100"/>
                    </a:p>
                  </a:txBody>
                  <a:tcPr marL="176684" marR="176684" marT="176684" marB="176684" anchor="b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27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like</a:t>
                      </a:r>
                      <a:endParaRPr lang="en-US" sz="1100"/>
                    </a:p>
                  </a:txBody>
                  <a:tcPr marL="176684" marR="176684" marT="176684" marB="176684" anchor="b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27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가수별 팬맺기 수</a:t>
                      </a:r>
                      <a:endParaRPr lang="en-US" sz="1100"/>
                    </a:p>
                  </a:txBody>
                  <a:tcPr marL="176684" marR="176684" marT="176684" marB="176684" anchor="b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27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lyric</a:t>
                      </a:r>
                      <a:endParaRPr lang="en-US" sz="1100"/>
                    </a:p>
                  </a:txBody>
                  <a:tcPr marL="176684" marR="176684" marT="176684" marB="176684" anchor="b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27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가사 전문</a:t>
                      </a:r>
                      <a:endParaRPr lang="en-US" sz="1100"/>
                    </a:p>
                  </a:txBody>
                  <a:tcPr marL="176684" marR="176684" marT="176684" marB="176684" anchor="b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809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2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song</a:t>
                      </a:r>
                      <a:endParaRPr lang="en-US" sz="1100"/>
                    </a:p>
                  </a:txBody>
                  <a:tcPr marL="176684" marR="176684" marT="176684" marB="176684" anchor="ctr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2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곡명</a:t>
                      </a:r>
                      <a:endParaRPr lang="en-US" sz="1100"/>
                    </a:p>
                  </a:txBody>
                  <a:tcPr marL="176684" marR="176684" marT="176684" marB="176684" anchor="ctr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2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genre</a:t>
                      </a:r>
                      <a:endParaRPr lang="en-US" sz="1100"/>
                    </a:p>
                  </a:txBody>
                  <a:tcPr marL="176684" marR="176684" marT="176684" marB="176684" anchor="ctr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2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노래 장르</a:t>
                      </a:r>
                      <a:endParaRPr lang="en-US" sz="1100"/>
                    </a:p>
                  </a:txBody>
                  <a:tcPr marL="176684" marR="176684" marT="176684" marB="176684" anchor="ctr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7"/>
                        </a:lnSpc>
                        <a:defRPr/>
                      </a:pPr>
                      <a:r>
                        <a:rPr lang="en-US" sz="1762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year</a:t>
                      </a:r>
                      <a:endParaRPr lang="en-US" sz="1100"/>
                    </a:p>
                  </a:txBody>
                  <a:tcPr marL="176684" marR="176684" marT="176684" marB="176684" anchor="ctr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A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2"/>
                        </a:lnSpc>
                        <a:defRPr/>
                      </a:pPr>
                      <a:r>
                        <a:rPr lang="en-US" sz="1854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발매년도</a:t>
                      </a:r>
                      <a:endParaRPr lang="en-US" sz="1100"/>
                    </a:p>
                  </a:txBody>
                  <a:tcPr marL="176684" marR="176684" marT="176684" marB="176684" anchor="ctr">
                    <a:lnL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533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DAGp7kuxTUs</dc:identifier>
  <dcterms:modified xsi:type="dcterms:W3CDTF">2011-08-01T06:04:30Z</dcterms:modified>
  <cp:revision>1</cp:revision>
  <dc:title>빅데이터 프로젝트 PPT</dc:title>
</cp:coreProperties>
</file>